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20"/>
  </p:notesMasterIdLst>
  <p:handoutMasterIdLst>
    <p:handoutMasterId r:id="rId21"/>
  </p:handoutMasterIdLst>
  <p:sldIdLst>
    <p:sldId id="280" r:id="rId2"/>
    <p:sldId id="281" r:id="rId3"/>
    <p:sldId id="282" r:id="rId4"/>
    <p:sldId id="283" r:id="rId5"/>
    <p:sldId id="286" r:id="rId6"/>
    <p:sldId id="291" r:id="rId7"/>
    <p:sldId id="292" r:id="rId8"/>
    <p:sldId id="288" r:id="rId9"/>
    <p:sldId id="287" r:id="rId10"/>
    <p:sldId id="271" r:id="rId11"/>
    <p:sldId id="294" r:id="rId12"/>
    <p:sldId id="289" r:id="rId13"/>
    <p:sldId id="274" r:id="rId14"/>
    <p:sldId id="276" r:id="rId15"/>
    <p:sldId id="275" r:id="rId16"/>
    <p:sldId id="279" r:id="rId17"/>
    <p:sldId id="290" r:id="rId18"/>
    <p:sldId id="257" r:id="rId19"/>
  </p:sldIdLst>
  <p:sldSz cx="9144000" cy="6858000" type="screen4x3"/>
  <p:notesSz cx="6858000" cy="9144000"/>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p:scale>
          <a:sx n="100" d="100"/>
          <a:sy n="100" d="100"/>
        </p:scale>
        <p:origin x="-702" y="44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r>
              <a:rPr lang="he-IL" smtClean="0"/>
              <a:t>ד"ר טל מלר המכללה האקדמית צפת</a:t>
            </a:r>
            <a:endParaRPr lang="he-IL"/>
          </a:p>
        </p:txBody>
      </p:sp>
      <p:sp>
        <p:nvSpPr>
          <p:cNvPr id="3" name="Date Placeholder 2"/>
          <p:cNvSpPr>
            <a:spLocks noGrp="1"/>
          </p:cNvSpPr>
          <p:nvPr>
            <p:ph type="dt" sz="quarter" idx="1"/>
          </p:nvPr>
        </p:nvSpPr>
        <p:spPr>
          <a:xfrm>
            <a:off x="1588" y="0"/>
            <a:ext cx="2971800" cy="457200"/>
          </a:xfrm>
          <a:prstGeom prst="rect">
            <a:avLst/>
          </a:prstGeom>
        </p:spPr>
        <p:txBody>
          <a:bodyPr vert="horz" lIns="91440" tIns="45720" rIns="91440" bIns="45720" rtlCol="1"/>
          <a:lstStyle>
            <a:lvl1pPr algn="l">
              <a:defRPr sz="1200"/>
            </a:lvl1pPr>
          </a:lstStyle>
          <a:p>
            <a:fld id="{66BC97A6-46AD-41EE-9E76-BD92653A73E9}" type="datetimeFigureOut">
              <a:rPr lang="he-IL" smtClean="0"/>
              <a:pPr/>
              <a:t>י"ט/טבת/תשע"ח</a:t>
            </a:fld>
            <a:endParaRPr lang="he-IL"/>
          </a:p>
        </p:txBody>
      </p:sp>
      <p:sp>
        <p:nvSpPr>
          <p:cNvPr id="4" name="Footer Placeholder 3"/>
          <p:cNvSpPr>
            <a:spLocks noGrp="1"/>
          </p:cNvSpPr>
          <p:nvPr>
            <p:ph type="ftr" sz="quarter" idx="2"/>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he-IL"/>
          </a:p>
        </p:txBody>
      </p:sp>
      <p:sp>
        <p:nvSpPr>
          <p:cNvPr id="5" name="Slide Number Placeholder 4"/>
          <p:cNvSpPr>
            <a:spLocks noGrp="1"/>
          </p:cNvSpPr>
          <p:nvPr>
            <p:ph type="sldNum" sz="quarter" idx="3"/>
          </p:nvPr>
        </p:nvSpPr>
        <p:spPr>
          <a:xfrm>
            <a:off x="1588" y="8685213"/>
            <a:ext cx="2971800" cy="457200"/>
          </a:xfrm>
          <a:prstGeom prst="rect">
            <a:avLst/>
          </a:prstGeom>
        </p:spPr>
        <p:txBody>
          <a:bodyPr vert="horz" lIns="91440" tIns="45720" rIns="91440" bIns="45720" rtlCol="1" anchor="b"/>
          <a:lstStyle>
            <a:lvl1pPr algn="l">
              <a:defRPr sz="1200"/>
            </a:lvl1pPr>
          </a:lstStyle>
          <a:p>
            <a:fld id="{D2F43068-E380-4CF6-8DE6-D691747F5CDC}" type="slidenum">
              <a:rPr lang="he-IL" smtClean="0"/>
              <a:pPr/>
              <a:t>‹#›</a:t>
            </a:fld>
            <a:endParaRPr lang="he-IL"/>
          </a:p>
        </p:txBody>
      </p:sp>
    </p:spTree>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r>
              <a:rPr lang="he-IL" smtClean="0"/>
              <a:t>ד"ר טל מלר המכללה האקדמית צפת</a:t>
            </a:r>
            <a:endParaRPr lang="he-IL"/>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D19FDA46-7B1C-4D5B-8855-047F8837E9B9}" type="datetimeFigureOut">
              <a:rPr lang="he-IL" smtClean="0"/>
              <a:pPr/>
              <a:t>י"ט/טבת/תשע"ח</a:t>
            </a:fld>
            <a:endParaRPr lang="he-IL"/>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he-IL"/>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e-IL"/>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he-IL"/>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77C134C9-D1C7-4E09-AC4A-D59CA2F9690F}" type="slidenum">
              <a:rPr lang="he-IL" smtClean="0"/>
              <a:pPr/>
              <a:t>‹#›</a:t>
            </a:fld>
            <a:endParaRPr lang="he-IL"/>
          </a:p>
        </p:txBody>
      </p:sp>
    </p:spTree>
  </p:cSld>
  <p:clrMap bg1="lt1" tx1="dk1" bg2="lt2" tx2="dk2" accent1="accent1" accent2="accent2" accent3="accent3" accent4="accent4" accent5="accent5" accent6="accent6" hlink="hlink" folHlink="folHlink"/>
  <p:hf ftr="0" dt="0"/>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he-IL"/>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he-IL"/>
          </a:p>
        </p:txBody>
      </p:sp>
      <p:sp>
        <p:nvSpPr>
          <p:cNvPr id="4" name="Date Placeholder 3"/>
          <p:cNvSpPr>
            <a:spLocks noGrp="1"/>
          </p:cNvSpPr>
          <p:nvPr>
            <p:ph type="dt" sz="half" idx="10"/>
          </p:nvPr>
        </p:nvSpPr>
        <p:spPr/>
        <p:txBody>
          <a:bodyPr/>
          <a:lstStyle/>
          <a:p>
            <a:fld id="{4997EFD8-43C8-4927-A842-B5715E096B83}" type="datetimeFigureOut">
              <a:rPr lang="he-IL" smtClean="0"/>
              <a:pPr/>
              <a:t>י"ט/טבת/תשע"ח</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8D5E0606-D56C-4B8B-96C2-2EBF2C6707A4}" type="slidenum">
              <a:rPr lang="he-IL" smtClean="0"/>
              <a:pPr/>
              <a:t>‹#›</a:t>
            </a:fld>
            <a:endParaRPr lang="he-I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e-IL"/>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e-IL"/>
          </a:p>
        </p:txBody>
      </p:sp>
      <p:sp>
        <p:nvSpPr>
          <p:cNvPr id="4" name="Date Placeholder 3"/>
          <p:cNvSpPr>
            <a:spLocks noGrp="1"/>
          </p:cNvSpPr>
          <p:nvPr>
            <p:ph type="dt" sz="half" idx="10"/>
          </p:nvPr>
        </p:nvSpPr>
        <p:spPr/>
        <p:txBody>
          <a:bodyPr/>
          <a:lstStyle/>
          <a:p>
            <a:fld id="{4997EFD8-43C8-4927-A842-B5715E096B83}" type="datetimeFigureOut">
              <a:rPr lang="he-IL" smtClean="0"/>
              <a:pPr/>
              <a:t>י"ט/טבת/תשע"ח</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8D5E0606-D56C-4B8B-96C2-2EBF2C6707A4}" type="slidenum">
              <a:rPr lang="he-IL" smtClean="0"/>
              <a:pPr/>
              <a:t>‹#›</a:t>
            </a:fld>
            <a:endParaRPr lang="he-I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he-IL"/>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e-IL"/>
          </a:p>
        </p:txBody>
      </p:sp>
      <p:sp>
        <p:nvSpPr>
          <p:cNvPr id="4" name="Date Placeholder 3"/>
          <p:cNvSpPr>
            <a:spLocks noGrp="1"/>
          </p:cNvSpPr>
          <p:nvPr>
            <p:ph type="dt" sz="half" idx="10"/>
          </p:nvPr>
        </p:nvSpPr>
        <p:spPr/>
        <p:txBody>
          <a:bodyPr/>
          <a:lstStyle/>
          <a:p>
            <a:fld id="{4997EFD8-43C8-4927-A842-B5715E096B83}" type="datetimeFigureOut">
              <a:rPr lang="he-IL" smtClean="0"/>
              <a:pPr/>
              <a:t>י"ט/טבת/תשע"ח</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8D5E0606-D56C-4B8B-96C2-2EBF2C6707A4}" type="slidenum">
              <a:rPr lang="he-IL" smtClean="0"/>
              <a:pPr/>
              <a:t>‹#›</a:t>
            </a:fld>
            <a:endParaRPr lang="he-I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e-IL"/>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e-IL"/>
          </a:p>
        </p:txBody>
      </p:sp>
      <p:sp>
        <p:nvSpPr>
          <p:cNvPr id="4" name="Date Placeholder 3"/>
          <p:cNvSpPr>
            <a:spLocks noGrp="1"/>
          </p:cNvSpPr>
          <p:nvPr>
            <p:ph type="dt" sz="half" idx="10"/>
          </p:nvPr>
        </p:nvSpPr>
        <p:spPr/>
        <p:txBody>
          <a:bodyPr/>
          <a:lstStyle/>
          <a:p>
            <a:fld id="{4997EFD8-43C8-4927-A842-B5715E096B83}" type="datetimeFigureOut">
              <a:rPr lang="he-IL" smtClean="0"/>
              <a:pPr/>
              <a:t>י"ט/טבת/תשע"ח</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8D5E0606-D56C-4B8B-96C2-2EBF2C6707A4}" type="slidenum">
              <a:rPr lang="he-IL" smtClean="0"/>
              <a:pPr/>
              <a:t>‹#›</a:t>
            </a:fld>
            <a:endParaRPr lang="he-I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he-IL"/>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997EFD8-43C8-4927-A842-B5715E096B83}" type="datetimeFigureOut">
              <a:rPr lang="he-IL" smtClean="0"/>
              <a:pPr/>
              <a:t>י"ט/טבת/תשע"ח</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8D5E0606-D56C-4B8B-96C2-2EBF2C6707A4}" type="slidenum">
              <a:rPr lang="he-IL" smtClean="0"/>
              <a:pPr/>
              <a:t>‹#›</a:t>
            </a:fld>
            <a:endParaRPr lang="he-I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e-IL"/>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e-IL"/>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e-IL"/>
          </a:p>
        </p:txBody>
      </p:sp>
      <p:sp>
        <p:nvSpPr>
          <p:cNvPr id="5" name="Date Placeholder 4"/>
          <p:cNvSpPr>
            <a:spLocks noGrp="1"/>
          </p:cNvSpPr>
          <p:nvPr>
            <p:ph type="dt" sz="half" idx="10"/>
          </p:nvPr>
        </p:nvSpPr>
        <p:spPr/>
        <p:txBody>
          <a:bodyPr/>
          <a:lstStyle/>
          <a:p>
            <a:fld id="{4997EFD8-43C8-4927-A842-B5715E096B83}" type="datetimeFigureOut">
              <a:rPr lang="he-IL" smtClean="0"/>
              <a:pPr/>
              <a:t>י"ט/טבת/תשע"ח</a:t>
            </a:fld>
            <a:endParaRPr lang="he-IL"/>
          </a:p>
        </p:txBody>
      </p:sp>
      <p:sp>
        <p:nvSpPr>
          <p:cNvPr id="6" name="Footer Placeholder 5"/>
          <p:cNvSpPr>
            <a:spLocks noGrp="1"/>
          </p:cNvSpPr>
          <p:nvPr>
            <p:ph type="ftr" sz="quarter" idx="11"/>
          </p:nvPr>
        </p:nvSpPr>
        <p:spPr/>
        <p:txBody>
          <a:bodyPr/>
          <a:lstStyle/>
          <a:p>
            <a:endParaRPr lang="he-IL"/>
          </a:p>
        </p:txBody>
      </p:sp>
      <p:sp>
        <p:nvSpPr>
          <p:cNvPr id="7" name="Slide Number Placeholder 6"/>
          <p:cNvSpPr>
            <a:spLocks noGrp="1"/>
          </p:cNvSpPr>
          <p:nvPr>
            <p:ph type="sldNum" sz="quarter" idx="12"/>
          </p:nvPr>
        </p:nvSpPr>
        <p:spPr/>
        <p:txBody>
          <a:bodyPr/>
          <a:lstStyle/>
          <a:p>
            <a:fld id="{8D5E0606-D56C-4B8B-96C2-2EBF2C6707A4}" type="slidenum">
              <a:rPr lang="he-IL" smtClean="0"/>
              <a:pPr/>
              <a:t>‹#›</a:t>
            </a:fld>
            <a:endParaRPr lang="he-I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he-IL"/>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e-IL"/>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e-IL"/>
          </a:p>
        </p:txBody>
      </p:sp>
      <p:sp>
        <p:nvSpPr>
          <p:cNvPr id="7" name="Date Placeholder 6"/>
          <p:cNvSpPr>
            <a:spLocks noGrp="1"/>
          </p:cNvSpPr>
          <p:nvPr>
            <p:ph type="dt" sz="half" idx="10"/>
          </p:nvPr>
        </p:nvSpPr>
        <p:spPr/>
        <p:txBody>
          <a:bodyPr/>
          <a:lstStyle/>
          <a:p>
            <a:fld id="{4997EFD8-43C8-4927-A842-B5715E096B83}" type="datetimeFigureOut">
              <a:rPr lang="he-IL" smtClean="0"/>
              <a:pPr/>
              <a:t>י"ט/טבת/תשע"ח</a:t>
            </a:fld>
            <a:endParaRPr lang="he-IL"/>
          </a:p>
        </p:txBody>
      </p:sp>
      <p:sp>
        <p:nvSpPr>
          <p:cNvPr id="8" name="Footer Placeholder 7"/>
          <p:cNvSpPr>
            <a:spLocks noGrp="1"/>
          </p:cNvSpPr>
          <p:nvPr>
            <p:ph type="ftr" sz="quarter" idx="11"/>
          </p:nvPr>
        </p:nvSpPr>
        <p:spPr/>
        <p:txBody>
          <a:bodyPr/>
          <a:lstStyle/>
          <a:p>
            <a:endParaRPr lang="he-IL"/>
          </a:p>
        </p:txBody>
      </p:sp>
      <p:sp>
        <p:nvSpPr>
          <p:cNvPr id="9" name="Slide Number Placeholder 8"/>
          <p:cNvSpPr>
            <a:spLocks noGrp="1"/>
          </p:cNvSpPr>
          <p:nvPr>
            <p:ph type="sldNum" sz="quarter" idx="12"/>
          </p:nvPr>
        </p:nvSpPr>
        <p:spPr/>
        <p:txBody>
          <a:bodyPr/>
          <a:lstStyle/>
          <a:p>
            <a:fld id="{8D5E0606-D56C-4B8B-96C2-2EBF2C6707A4}" type="slidenum">
              <a:rPr lang="he-IL" smtClean="0"/>
              <a:pPr/>
              <a:t>‹#›</a:t>
            </a:fld>
            <a:endParaRPr lang="he-I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e-IL"/>
          </a:p>
        </p:txBody>
      </p:sp>
      <p:sp>
        <p:nvSpPr>
          <p:cNvPr id="3" name="Date Placeholder 2"/>
          <p:cNvSpPr>
            <a:spLocks noGrp="1"/>
          </p:cNvSpPr>
          <p:nvPr>
            <p:ph type="dt" sz="half" idx="10"/>
          </p:nvPr>
        </p:nvSpPr>
        <p:spPr/>
        <p:txBody>
          <a:bodyPr/>
          <a:lstStyle/>
          <a:p>
            <a:fld id="{4997EFD8-43C8-4927-A842-B5715E096B83}" type="datetimeFigureOut">
              <a:rPr lang="he-IL" smtClean="0"/>
              <a:pPr/>
              <a:t>י"ט/טבת/תשע"ח</a:t>
            </a:fld>
            <a:endParaRPr lang="he-IL"/>
          </a:p>
        </p:txBody>
      </p:sp>
      <p:sp>
        <p:nvSpPr>
          <p:cNvPr id="4" name="Footer Placeholder 3"/>
          <p:cNvSpPr>
            <a:spLocks noGrp="1"/>
          </p:cNvSpPr>
          <p:nvPr>
            <p:ph type="ftr" sz="quarter" idx="11"/>
          </p:nvPr>
        </p:nvSpPr>
        <p:spPr/>
        <p:txBody>
          <a:bodyPr/>
          <a:lstStyle/>
          <a:p>
            <a:endParaRPr lang="he-IL"/>
          </a:p>
        </p:txBody>
      </p:sp>
      <p:sp>
        <p:nvSpPr>
          <p:cNvPr id="5" name="Slide Number Placeholder 4"/>
          <p:cNvSpPr>
            <a:spLocks noGrp="1"/>
          </p:cNvSpPr>
          <p:nvPr>
            <p:ph type="sldNum" sz="quarter" idx="12"/>
          </p:nvPr>
        </p:nvSpPr>
        <p:spPr/>
        <p:txBody>
          <a:bodyPr/>
          <a:lstStyle/>
          <a:p>
            <a:fld id="{8D5E0606-D56C-4B8B-96C2-2EBF2C6707A4}" type="slidenum">
              <a:rPr lang="he-IL" smtClean="0"/>
              <a:pPr/>
              <a:t>‹#›</a:t>
            </a:fld>
            <a:endParaRPr lang="he-I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997EFD8-43C8-4927-A842-B5715E096B83}" type="datetimeFigureOut">
              <a:rPr lang="he-IL" smtClean="0"/>
              <a:pPr/>
              <a:t>י"ט/טבת/תשע"ח</a:t>
            </a:fld>
            <a:endParaRPr lang="he-IL"/>
          </a:p>
        </p:txBody>
      </p:sp>
      <p:sp>
        <p:nvSpPr>
          <p:cNvPr id="3" name="Footer Placeholder 2"/>
          <p:cNvSpPr>
            <a:spLocks noGrp="1"/>
          </p:cNvSpPr>
          <p:nvPr>
            <p:ph type="ftr" sz="quarter" idx="11"/>
          </p:nvPr>
        </p:nvSpPr>
        <p:spPr/>
        <p:txBody>
          <a:bodyPr/>
          <a:lstStyle/>
          <a:p>
            <a:endParaRPr lang="he-IL"/>
          </a:p>
        </p:txBody>
      </p:sp>
      <p:sp>
        <p:nvSpPr>
          <p:cNvPr id="4" name="Slide Number Placeholder 3"/>
          <p:cNvSpPr>
            <a:spLocks noGrp="1"/>
          </p:cNvSpPr>
          <p:nvPr>
            <p:ph type="sldNum" sz="quarter" idx="12"/>
          </p:nvPr>
        </p:nvSpPr>
        <p:spPr/>
        <p:txBody>
          <a:bodyPr/>
          <a:lstStyle/>
          <a:p>
            <a:fld id="{8D5E0606-D56C-4B8B-96C2-2EBF2C6707A4}" type="slidenum">
              <a:rPr lang="he-IL" smtClean="0"/>
              <a:pPr/>
              <a:t>‹#›</a:t>
            </a:fld>
            <a:endParaRPr lang="he-I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he-IL"/>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e-IL"/>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997EFD8-43C8-4927-A842-B5715E096B83}" type="datetimeFigureOut">
              <a:rPr lang="he-IL" smtClean="0"/>
              <a:pPr/>
              <a:t>י"ט/טבת/תשע"ח</a:t>
            </a:fld>
            <a:endParaRPr lang="he-IL"/>
          </a:p>
        </p:txBody>
      </p:sp>
      <p:sp>
        <p:nvSpPr>
          <p:cNvPr id="6" name="Footer Placeholder 5"/>
          <p:cNvSpPr>
            <a:spLocks noGrp="1"/>
          </p:cNvSpPr>
          <p:nvPr>
            <p:ph type="ftr" sz="quarter" idx="11"/>
          </p:nvPr>
        </p:nvSpPr>
        <p:spPr/>
        <p:txBody>
          <a:bodyPr/>
          <a:lstStyle/>
          <a:p>
            <a:endParaRPr lang="he-IL"/>
          </a:p>
        </p:txBody>
      </p:sp>
      <p:sp>
        <p:nvSpPr>
          <p:cNvPr id="7" name="Slide Number Placeholder 6"/>
          <p:cNvSpPr>
            <a:spLocks noGrp="1"/>
          </p:cNvSpPr>
          <p:nvPr>
            <p:ph type="sldNum" sz="quarter" idx="12"/>
          </p:nvPr>
        </p:nvSpPr>
        <p:spPr/>
        <p:txBody>
          <a:bodyPr/>
          <a:lstStyle/>
          <a:p>
            <a:fld id="{8D5E0606-D56C-4B8B-96C2-2EBF2C6707A4}" type="slidenum">
              <a:rPr lang="he-IL" smtClean="0"/>
              <a:pPr/>
              <a:t>‹#›</a:t>
            </a:fld>
            <a:endParaRPr lang="he-I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he-IL"/>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e-IL"/>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997EFD8-43C8-4927-A842-B5715E096B83}" type="datetimeFigureOut">
              <a:rPr lang="he-IL" smtClean="0"/>
              <a:pPr/>
              <a:t>י"ט/טבת/תשע"ח</a:t>
            </a:fld>
            <a:endParaRPr lang="he-IL"/>
          </a:p>
        </p:txBody>
      </p:sp>
      <p:sp>
        <p:nvSpPr>
          <p:cNvPr id="6" name="Footer Placeholder 5"/>
          <p:cNvSpPr>
            <a:spLocks noGrp="1"/>
          </p:cNvSpPr>
          <p:nvPr>
            <p:ph type="ftr" sz="quarter" idx="11"/>
          </p:nvPr>
        </p:nvSpPr>
        <p:spPr/>
        <p:txBody>
          <a:bodyPr/>
          <a:lstStyle/>
          <a:p>
            <a:endParaRPr lang="he-IL"/>
          </a:p>
        </p:txBody>
      </p:sp>
      <p:sp>
        <p:nvSpPr>
          <p:cNvPr id="7" name="Slide Number Placeholder 6"/>
          <p:cNvSpPr>
            <a:spLocks noGrp="1"/>
          </p:cNvSpPr>
          <p:nvPr>
            <p:ph type="sldNum" sz="quarter" idx="12"/>
          </p:nvPr>
        </p:nvSpPr>
        <p:spPr/>
        <p:txBody>
          <a:bodyPr/>
          <a:lstStyle/>
          <a:p>
            <a:fld id="{8D5E0606-D56C-4B8B-96C2-2EBF2C6707A4}" type="slidenum">
              <a:rPr lang="he-IL" smtClean="0"/>
              <a:pPr/>
              <a:t>‹#›</a:t>
            </a:fld>
            <a:endParaRPr lang="he-I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8488C4"/>
            </a:gs>
            <a:gs pos="53000">
              <a:srgbClr val="D4DEFF"/>
            </a:gs>
            <a:gs pos="83000">
              <a:srgbClr val="D4DEFF"/>
            </a:gs>
            <a:gs pos="100000">
              <a:srgbClr val="96AB94"/>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he-IL"/>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e-IL"/>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4997EFD8-43C8-4927-A842-B5715E096B83}" type="datetimeFigureOut">
              <a:rPr lang="he-IL" smtClean="0"/>
              <a:pPr/>
              <a:t>י"ט/טבת/תשע"ח</a:t>
            </a:fld>
            <a:endParaRPr lang="he-IL"/>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he-IL"/>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8D5E0606-D56C-4B8B-96C2-2EBF2C6707A4}" type="slidenum">
              <a:rPr lang="he-IL" smtClean="0"/>
              <a:pPr/>
              <a:t>‹#›</a:t>
            </a:fld>
            <a:endParaRPr lang="he-I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00809"/>
            <a:ext cx="7772400" cy="1899642"/>
          </a:xfrm>
        </p:spPr>
        <p:txBody>
          <a:bodyPr>
            <a:normAutofit fontScale="90000"/>
          </a:bodyPr>
          <a:lstStyle/>
          <a:p>
            <a:r>
              <a:rPr lang="he-IL" b="1" dirty="0" smtClean="0"/>
              <a:t>סוגיות של אלימות כלכלית כלפי נשים במשפחה הפלסטינית בישראל</a:t>
            </a:r>
            <a:r>
              <a:rPr lang="en-US" dirty="0" smtClean="0"/>
              <a:t/>
            </a:r>
            <a:br>
              <a:rPr lang="en-US" dirty="0" smtClean="0"/>
            </a:br>
            <a:r>
              <a:rPr lang="en-US" dirty="0" smtClean="0"/>
              <a:t> </a:t>
            </a:r>
            <a:br>
              <a:rPr lang="en-US" dirty="0" smtClean="0"/>
            </a:br>
            <a:r>
              <a:rPr lang="en-US" b="1" dirty="0" smtClean="0"/>
              <a:t>Issues of Economic violence towards women in the Palestinian </a:t>
            </a:r>
            <a:r>
              <a:rPr lang="he-IL" b="1" dirty="0" smtClean="0"/>
              <a:t/>
            </a:r>
            <a:br>
              <a:rPr lang="he-IL" b="1" dirty="0" smtClean="0"/>
            </a:br>
            <a:r>
              <a:rPr lang="en-US" b="1" dirty="0" smtClean="0"/>
              <a:t>family in Israel</a:t>
            </a:r>
            <a:r>
              <a:rPr lang="en-US" dirty="0" smtClean="0"/>
              <a:t/>
            </a:r>
            <a:br>
              <a:rPr lang="en-US" dirty="0" smtClean="0"/>
            </a:br>
            <a:r>
              <a:rPr lang="en-US" dirty="0" smtClean="0">
                <a:latin typeface="Arial" pitchFamily="34" charset="0"/>
                <a:cs typeface="Arial" pitchFamily="34" charset="0"/>
              </a:rPr>
              <a:t/>
            </a:r>
            <a:br>
              <a:rPr lang="en-US" dirty="0" smtClean="0">
                <a:latin typeface="Arial" pitchFamily="34" charset="0"/>
                <a:cs typeface="Arial" pitchFamily="34" charset="0"/>
              </a:rPr>
            </a:br>
            <a:endParaRPr lang="he-IL" dirty="0">
              <a:latin typeface="Arial" pitchFamily="34" charset="0"/>
              <a:cs typeface="Arial" pitchFamily="34" charset="0"/>
            </a:endParaRPr>
          </a:p>
        </p:txBody>
      </p:sp>
      <p:sp>
        <p:nvSpPr>
          <p:cNvPr id="3" name="Subtitle 2"/>
          <p:cNvSpPr>
            <a:spLocks noGrp="1"/>
          </p:cNvSpPr>
          <p:nvPr>
            <p:ph type="subTitle" idx="1"/>
          </p:nvPr>
        </p:nvSpPr>
        <p:spPr/>
        <p:txBody>
          <a:bodyPr>
            <a:normAutofit fontScale="70000" lnSpcReduction="20000"/>
          </a:bodyPr>
          <a:lstStyle/>
          <a:p>
            <a:endParaRPr lang="he-IL" b="1" dirty="0" smtClean="0">
              <a:solidFill>
                <a:schemeClr val="tx1"/>
              </a:solidFill>
            </a:endParaRPr>
          </a:p>
          <a:p>
            <a:r>
              <a:rPr lang="he-IL" b="1" dirty="0" smtClean="0">
                <a:solidFill>
                  <a:schemeClr val="tx1"/>
                </a:solidFill>
              </a:rPr>
              <a:t>הכנס הארצי של עמותת רוח נשית 2018</a:t>
            </a:r>
            <a:endParaRPr lang="en-US" dirty="0" smtClean="0">
              <a:solidFill>
                <a:schemeClr val="tx1"/>
              </a:solidFill>
            </a:endParaRPr>
          </a:p>
          <a:p>
            <a:r>
              <a:rPr lang="he-IL" dirty="0" smtClean="0">
                <a:solidFill>
                  <a:schemeClr val="tx1"/>
                </a:solidFill>
              </a:rPr>
              <a:t>ד"ר טל </a:t>
            </a:r>
            <a:r>
              <a:rPr lang="he-IL" dirty="0" err="1" smtClean="0">
                <a:solidFill>
                  <a:schemeClr val="tx1"/>
                </a:solidFill>
              </a:rPr>
              <a:t>מלר</a:t>
            </a:r>
            <a:endParaRPr lang="en-US" dirty="0" smtClean="0">
              <a:solidFill>
                <a:schemeClr val="tx1"/>
              </a:solidFill>
            </a:endParaRPr>
          </a:p>
          <a:p>
            <a:r>
              <a:rPr lang="he-IL" dirty="0" smtClean="0">
                <a:solidFill>
                  <a:schemeClr val="tx1"/>
                </a:solidFill>
              </a:rPr>
              <a:t>המכללה האקדמית צפת</a:t>
            </a:r>
            <a:endParaRPr lang="en-US" dirty="0" smtClean="0">
              <a:solidFill>
                <a:schemeClr val="tx1"/>
              </a:solidFill>
            </a:endParaRPr>
          </a:p>
          <a:p>
            <a:r>
              <a:rPr lang="he-IL" dirty="0" smtClean="0">
                <a:solidFill>
                  <a:schemeClr val="tx1"/>
                </a:solidFill>
              </a:rPr>
              <a:t> </a:t>
            </a:r>
            <a:endParaRPr lang="en-US" dirty="0" smtClean="0">
              <a:solidFill>
                <a:schemeClr val="tx1"/>
              </a:solidFill>
            </a:endParaRPr>
          </a:p>
          <a:p>
            <a:endParaRPr lang="he-IL" dirty="0">
              <a:solidFill>
                <a:schemeClr val="tx1"/>
              </a:solidFill>
            </a:endParaRPr>
          </a:p>
        </p:txBody>
      </p:sp>
      <p:pic>
        <p:nvPicPr>
          <p:cNvPr id="4" name="Picture 2" descr="C:\Users\Owner\Documents\Desktop\תמונות\תמונת רקע.jpg"/>
          <p:cNvPicPr>
            <a:picLocks noChangeAspect="1" noChangeArrowheads="1"/>
          </p:cNvPicPr>
          <p:nvPr/>
        </p:nvPicPr>
        <p:blipFill>
          <a:blip r:embed="rId2" cstate="print">
            <a:lum bright="50000"/>
          </a:blip>
          <a:srcRect/>
          <a:stretch>
            <a:fillRect/>
          </a:stretch>
        </p:blipFill>
        <p:spPr bwMode="auto">
          <a:xfrm>
            <a:off x="-1095375" y="-4124325"/>
            <a:ext cx="11334750" cy="15106650"/>
          </a:xfrm>
          <a:prstGeom prst="rect">
            <a:avLst/>
          </a:prstGeom>
          <a:noFill/>
        </p:spPr>
      </p:pic>
      <p:pic>
        <p:nvPicPr>
          <p:cNvPr id="5" name="Picture 2" descr="C:\Users\Owner\Documents\Desktop\תמונות\תמונת רקע.jpg"/>
          <p:cNvPicPr>
            <a:picLocks noChangeAspect="1" noChangeArrowheads="1"/>
          </p:cNvPicPr>
          <p:nvPr/>
        </p:nvPicPr>
        <p:blipFill>
          <a:blip r:embed="rId2" cstate="print">
            <a:lum bright="50000"/>
          </a:blip>
          <a:srcRect/>
          <a:stretch>
            <a:fillRect/>
          </a:stretch>
        </p:blipFill>
        <p:spPr bwMode="auto">
          <a:xfrm>
            <a:off x="-972616" y="-3771800"/>
            <a:ext cx="11334750" cy="15106650"/>
          </a:xfrm>
          <a:prstGeom prst="rect">
            <a:avLst/>
          </a:prstGeom>
          <a:noFill/>
        </p:spPr>
      </p:pic>
      <p:sp>
        <p:nvSpPr>
          <p:cNvPr id="6" name="Rectangle 5"/>
          <p:cNvSpPr/>
          <p:nvPr/>
        </p:nvSpPr>
        <p:spPr>
          <a:xfrm>
            <a:off x="-396552" y="0"/>
            <a:ext cx="9145016" cy="4524315"/>
          </a:xfrm>
          <a:prstGeom prst="rect">
            <a:avLst/>
          </a:prstGeom>
        </p:spPr>
        <p:txBody>
          <a:bodyPr wrap="square">
            <a:spAutoFit/>
          </a:bodyPr>
          <a:lstStyle/>
          <a:p>
            <a:r>
              <a:rPr lang="he-IL" sz="4400" b="1" dirty="0" smtClean="0"/>
              <a:t>סוגיות של אלימות כלכלית כלפי נשים במשפחה הפלסטינית </a:t>
            </a:r>
            <a:r>
              <a:rPr lang="he-IL" sz="4400" b="1" dirty="0" smtClean="0"/>
              <a:t>בישראל</a:t>
            </a:r>
          </a:p>
          <a:p>
            <a:pPr algn="l" rtl="0"/>
            <a:endParaRPr lang="en-US" sz="4000" b="1" dirty="0" smtClean="0"/>
          </a:p>
          <a:p>
            <a:pPr algn="l" rtl="0"/>
            <a:endParaRPr lang="en-US" sz="4000" b="1" dirty="0" smtClean="0"/>
          </a:p>
          <a:p>
            <a:pPr algn="l" rtl="0"/>
            <a:r>
              <a:rPr lang="en-US" sz="4000" b="1" dirty="0" smtClean="0"/>
              <a:t>    Issues </a:t>
            </a:r>
            <a:r>
              <a:rPr lang="en-US" sz="4000" b="1" dirty="0" smtClean="0"/>
              <a:t>of Economic violence towards </a:t>
            </a:r>
            <a:r>
              <a:rPr lang="en-US" sz="4000" b="1" dirty="0" smtClean="0"/>
              <a:t>         	women </a:t>
            </a:r>
            <a:r>
              <a:rPr lang="en-US" sz="4000" b="1" dirty="0" smtClean="0"/>
              <a:t>in the </a:t>
            </a:r>
            <a:r>
              <a:rPr lang="en-US" sz="4000" b="1" dirty="0" smtClean="0"/>
              <a:t>Palestinian family </a:t>
            </a:r>
            <a:r>
              <a:rPr lang="en-US" sz="4000" b="1" dirty="0" smtClean="0"/>
              <a:t>in </a:t>
            </a:r>
            <a:r>
              <a:rPr lang="en-US" sz="4000" b="1" dirty="0" smtClean="0"/>
              <a:t>	Israel</a:t>
            </a:r>
            <a:endParaRPr lang="he-IL" sz="4000" dirty="0"/>
          </a:p>
        </p:txBody>
      </p:sp>
      <p:sp>
        <p:nvSpPr>
          <p:cNvPr id="7" name="Rectangle 6"/>
          <p:cNvSpPr/>
          <p:nvPr/>
        </p:nvSpPr>
        <p:spPr>
          <a:xfrm>
            <a:off x="2286000" y="2276872"/>
            <a:ext cx="5814392" cy="5047536"/>
          </a:xfrm>
          <a:prstGeom prst="rect">
            <a:avLst/>
          </a:prstGeom>
        </p:spPr>
        <p:txBody>
          <a:bodyPr wrap="square">
            <a:spAutoFit/>
          </a:bodyPr>
          <a:lstStyle/>
          <a:p>
            <a:endParaRPr lang="he-IL" b="1" dirty="0" smtClean="0"/>
          </a:p>
          <a:p>
            <a:endParaRPr lang="he-IL" b="1" dirty="0" smtClean="0"/>
          </a:p>
          <a:p>
            <a:endParaRPr lang="he-IL" b="1" dirty="0" smtClean="0"/>
          </a:p>
          <a:p>
            <a:endParaRPr lang="he-IL" b="1" dirty="0" smtClean="0"/>
          </a:p>
          <a:p>
            <a:endParaRPr lang="he-IL" b="1" dirty="0" smtClean="0"/>
          </a:p>
          <a:p>
            <a:endParaRPr lang="he-IL" b="1" dirty="0" smtClean="0"/>
          </a:p>
          <a:p>
            <a:endParaRPr lang="he-IL" b="1" dirty="0" smtClean="0"/>
          </a:p>
          <a:p>
            <a:endParaRPr lang="he-IL" b="1" dirty="0" smtClean="0"/>
          </a:p>
          <a:p>
            <a:pPr algn="ctr"/>
            <a:r>
              <a:rPr lang="he-IL" sz="4000" b="1" dirty="0" smtClean="0"/>
              <a:t>עמותת </a:t>
            </a:r>
            <a:r>
              <a:rPr lang="he-IL" sz="4000" b="1" dirty="0" smtClean="0"/>
              <a:t>רוח נשית 2018</a:t>
            </a:r>
            <a:endParaRPr lang="en-US" sz="4000" b="1" dirty="0" smtClean="0"/>
          </a:p>
          <a:p>
            <a:pPr algn="ctr"/>
            <a:r>
              <a:rPr lang="he-IL" sz="4000" b="1" dirty="0" smtClean="0"/>
              <a:t>ד"ר טל </a:t>
            </a:r>
            <a:r>
              <a:rPr lang="he-IL" sz="4000" b="1" dirty="0" err="1" smtClean="0"/>
              <a:t>מלר</a:t>
            </a:r>
            <a:endParaRPr lang="en-US" sz="4000" b="1" dirty="0" smtClean="0"/>
          </a:p>
          <a:p>
            <a:pPr algn="ctr"/>
            <a:r>
              <a:rPr lang="he-IL" sz="4000" b="1" dirty="0" smtClean="0"/>
              <a:t>המכללה האקדמית צפת</a:t>
            </a:r>
            <a:endParaRPr lang="en-US" sz="4000" b="1" dirty="0" smtClean="0"/>
          </a:p>
          <a:p>
            <a:r>
              <a:rPr lang="he-IL" sz="4000" b="1" dirty="0" smtClean="0"/>
              <a:t> </a:t>
            </a:r>
            <a:endParaRPr lang="en-US" sz="4000" b="1" dirty="0" smtClean="0"/>
          </a:p>
          <a:p>
            <a:endParaRPr lang="he-IL" b="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7" name="Picture 1" descr="C:\Users\Owner\Documents\Desktop\תמונות\תמונת רקע.jpg"/>
          <p:cNvPicPr>
            <a:picLocks noChangeAspect="1" noChangeArrowheads="1"/>
          </p:cNvPicPr>
          <p:nvPr/>
        </p:nvPicPr>
        <p:blipFill>
          <a:blip r:embed="rId2" cstate="print">
            <a:lum bright="50000"/>
          </a:blip>
          <a:srcRect/>
          <a:stretch>
            <a:fillRect/>
          </a:stretch>
        </p:blipFill>
        <p:spPr bwMode="auto">
          <a:xfrm>
            <a:off x="-1095375" y="-4124325"/>
            <a:ext cx="11334750" cy="15106650"/>
          </a:xfrm>
          <a:prstGeom prst="rect">
            <a:avLst/>
          </a:prstGeom>
          <a:noFill/>
        </p:spPr>
      </p:pic>
      <p:sp>
        <p:nvSpPr>
          <p:cNvPr id="2" name="Title 1"/>
          <p:cNvSpPr>
            <a:spLocks noGrp="1"/>
          </p:cNvSpPr>
          <p:nvPr>
            <p:ph type="title"/>
          </p:nvPr>
        </p:nvSpPr>
        <p:spPr/>
        <p:txBody>
          <a:bodyPr/>
          <a:lstStyle/>
          <a:p>
            <a:endParaRPr lang="he-IL"/>
          </a:p>
        </p:txBody>
      </p:sp>
      <p:sp>
        <p:nvSpPr>
          <p:cNvPr id="3" name="Content Placeholder 2"/>
          <p:cNvSpPr>
            <a:spLocks noGrp="1"/>
          </p:cNvSpPr>
          <p:nvPr>
            <p:ph idx="1"/>
          </p:nvPr>
        </p:nvSpPr>
        <p:spPr/>
        <p:txBody>
          <a:bodyPr/>
          <a:lstStyle/>
          <a:p>
            <a:pPr>
              <a:buNone/>
            </a:pPr>
            <a:r>
              <a:rPr lang="he-IL" b="1" dirty="0" smtClean="0">
                <a:solidFill>
                  <a:srgbClr val="FF0000"/>
                </a:solidFill>
              </a:rPr>
              <a:t>שיעור הגירושין בחברה הפלסטינית בישראל עלה בשנים האחרונות</a:t>
            </a:r>
          </a:p>
          <a:p>
            <a:pPr>
              <a:buNone/>
            </a:pPr>
            <a:endParaRPr lang="he-IL" b="1" dirty="0">
              <a:solidFill>
                <a:schemeClr val="bg1"/>
              </a:solidFill>
            </a:endParaRPr>
          </a:p>
          <a:p>
            <a:pPr>
              <a:buNone/>
            </a:pPr>
            <a:endParaRPr lang="he-IL" b="1" dirty="0" smtClean="0">
              <a:solidFill>
                <a:schemeClr val="bg1"/>
              </a:solidFill>
            </a:endParaRPr>
          </a:p>
          <a:p>
            <a:pPr>
              <a:buNone/>
            </a:pPr>
            <a:endParaRPr lang="he-IL" b="1" dirty="0" smtClean="0"/>
          </a:p>
          <a:p>
            <a:pPr>
              <a:buNone/>
            </a:pPr>
            <a:r>
              <a:rPr lang="he-IL" b="1" dirty="0" smtClean="0"/>
              <a:t>עלייה בשיעורן של האימהות היחידניות לכדי </a:t>
            </a:r>
            <a:r>
              <a:rPr lang="he-IL" b="1" dirty="0" smtClean="0">
                <a:solidFill>
                  <a:srgbClr val="FF0000"/>
                </a:solidFill>
              </a:rPr>
              <a:t>12%</a:t>
            </a:r>
            <a:r>
              <a:rPr lang="he-IL" b="1" dirty="0" smtClean="0"/>
              <a:t> מכלל המשפחות הפלסטיניות (</a:t>
            </a:r>
            <a:r>
              <a:rPr lang="he-IL" b="1" dirty="0" err="1" smtClean="0"/>
              <a:t>הלמ"ס</a:t>
            </a:r>
            <a:r>
              <a:rPr lang="he-IL" b="1" dirty="0" smtClean="0"/>
              <a:t>, 2017)</a:t>
            </a:r>
            <a:r>
              <a:rPr lang="en-US" b="1" dirty="0" smtClean="0"/>
              <a:t> </a:t>
            </a:r>
          </a:p>
          <a:p>
            <a:pPr>
              <a:buNone/>
            </a:pPr>
            <a:endParaRPr lang="he-IL" dirty="0"/>
          </a:p>
        </p:txBody>
      </p:sp>
      <p:pic>
        <p:nvPicPr>
          <p:cNvPr id="28674" name="Picture 2" descr="תמונה קשורה"/>
          <p:cNvPicPr>
            <a:picLocks noChangeAspect="1" noChangeArrowheads="1"/>
          </p:cNvPicPr>
          <p:nvPr/>
        </p:nvPicPr>
        <p:blipFill>
          <a:blip r:embed="rId3" cstate="print"/>
          <a:srcRect/>
          <a:stretch>
            <a:fillRect/>
          </a:stretch>
        </p:blipFill>
        <p:spPr bwMode="auto">
          <a:xfrm rot="5400000">
            <a:off x="7318028" y="2987303"/>
            <a:ext cx="1440277" cy="789063"/>
          </a:xfrm>
          <a:prstGeom prst="rect">
            <a:avLst/>
          </a:prstGeom>
          <a:noFill/>
        </p:spPr>
      </p:pic>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1" name="Picture 1" descr="C:\Users\Owner\Documents\Desktop\תמונות\תמונת רקע.jpg"/>
          <p:cNvPicPr>
            <a:picLocks noChangeAspect="1" noChangeArrowheads="1"/>
          </p:cNvPicPr>
          <p:nvPr/>
        </p:nvPicPr>
        <p:blipFill>
          <a:blip r:embed="rId2" cstate="print">
            <a:lum bright="50000"/>
          </a:blip>
          <a:srcRect/>
          <a:stretch>
            <a:fillRect/>
          </a:stretch>
        </p:blipFill>
        <p:spPr bwMode="auto">
          <a:xfrm>
            <a:off x="-1095375" y="-4124325"/>
            <a:ext cx="11334750" cy="15106650"/>
          </a:xfrm>
          <a:prstGeom prst="rect">
            <a:avLst/>
          </a:prstGeom>
          <a:noFill/>
        </p:spPr>
      </p:pic>
      <p:sp>
        <p:nvSpPr>
          <p:cNvPr id="2" name="Title 1"/>
          <p:cNvSpPr>
            <a:spLocks noGrp="1"/>
          </p:cNvSpPr>
          <p:nvPr>
            <p:ph type="title"/>
          </p:nvPr>
        </p:nvSpPr>
        <p:spPr/>
        <p:txBody>
          <a:bodyPr/>
          <a:lstStyle/>
          <a:p>
            <a:endParaRPr lang="he-IL"/>
          </a:p>
        </p:txBody>
      </p:sp>
      <p:sp>
        <p:nvSpPr>
          <p:cNvPr id="3" name="Content Placeholder 2"/>
          <p:cNvSpPr>
            <a:spLocks noGrp="1"/>
          </p:cNvSpPr>
          <p:nvPr>
            <p:ph idx="1"/>
          </p:nvPr>
        </p:nvSpPr>
        <p:spPr/>
        <p:txBody>
          <a:bodyPr>
            <a:normAutofit fontScale="62500" lnSpcReduction="20000"/>
          </a:bodyPr>
          <a:lstStyle/>
          <a:p>
            <a:pPr>
              <a:buNone/>
            </a:pPr>
            <a:r>
              <a:rPr lang="he-IL" b="1" dirty="0" smtClean="0">
                <a:solidFill>
                  <a:srgbClr val="FF0000"/>
                </a:solidFill>
              </a:rPr>
              <a:t>החברה אינה מעודדת גירושין:</a:t>
            </a:r>
          </a:p>
          <a:p>
            <a:r>
              <a:rPr lang="he-IL" b="1" dirty="0" smtClean="0"/>
              <a:t>אות קלון </a:t>
            </a:r>
          </a:p>
          <a:p>
            <a:r>
              <a:rPr lang="he-IL" b="1" dirty="0" smtClean="0"/>
              <a:t>בושה</a:t>
            </a:r>
          </a:p>
          <a:p>
            <a:r>
              <a:rPr lang="he-IL" b="1" dirty="0" smtClean="0"/>
              <a:t>הגרושה מושא לגינויים</a:t>
            </a:r>
          </a:p>
          <a:p>
            <a:endParaRPr lang="he-IL" b="1" dirty="0" smtClean="0"/>
          </a:p>
          <a:p>
            <a:pPr>
              <a:lnSpc>
                <a:spcPct val="90000"/>
              </a:lnSpc>
            </a:pPr>
            <a:r>
              <a:rPr lang="he-IL" b="1" dirty="0" smtClean="0">
                <a:solidFill>
                  <a:srgbClr val="FF0000"/>
                </a:solidFill>
              </a:rPr>
              <a:t>קשיים כלכליים לאימהות יחידניות :</a:t>
            </a:r>
          </a:p>
          <a:p>
            <a:pPr>
              <a:lnSpc>
                <a:spcPct val="90000"/>
              </a:lnSpc>
            </a:pPr>
            <a:endParaRPr lang="he-IL" b="1" dirty="0" smtClean="0">
              <a:solidFill>
                <a:srgbClr val="FF0000"/>
              </a:solidFill>
            </a:endParaRPr>
          </a:p>
          <a:p>
            <a:pPr>
              <a:lnSpc>
                <a:spcPct val="90000"/>
              </a:lnSpc>
            </a:pPr>
            <a:r>
              <a:rPr lang="he-IL" b="1" dirty="0" smtClean="0"/>
              <a:t>נשים עזבו את בית הבעל חסרות כל(ללא רכוש)</a:t>
            </a:r>
          </a:p>
          <a:p>
            <a:pPr>
              <a:lnSpc>
                <a:spcPct val="90000"/>
              </a:lnSpc>
            </a:pPr>
            <a:r>
              <a:rPr lang="he-IL" b="1" dirty="0" smtClean="0"/>
              <a:t>הבעלים לא משלמים מזונות</a:t>
            </a:r>
          </a:p>
          <a:p>
            <a:pPr>
              <a:lnSpc>
                <a:spcPct val="90000"/>
              </a:lnSpc>
            </a:pPr>
            <a:r>
              <a:rPr lang="he-IL" b="1" dirty="0" smtClean="0"/>
              <a:t>שיעור ההשתתפות של נשים פלסטיניות בשוק העבודה בישראל נמוך </a:t>
            </a:r>
            <a:r>
              <a:rPr lang="he-IL" b="1" dirty="0" smtClean="0"/>
              <a:t>ובנוסף קשיי תעסוקה לאימהות </a:t>
            </a:r>
            <a:r>
              <a:rPr lang="he-IL" b="1" dirty="0" smtClean="0"/>
              <a:t>יחידניות</a:t>
            </a:r>
          </a:p>
          <a:p>
            <a:pPr>
              <a:lnSpc>
                <a:spcPct val="90000"/>
              </a:lnSpc>
            </a:pPr>
            <a:r>
              <a:rPr lang="he-IL" b="1" dirty="0" smtClean="0"/>
              <a:t>גם מי שעובדות --&gt; עבודות פוגעניות:</a:t>
            </a:r>
            <a:r>
              <a:rPr lang="en-US" b="1" dirty="0" smtClean="0"/>
              <a:t> </a:t>
            </a:r>
            <a:r>
              <a:rPr lang="he-IL" b="1" dirty="0" smtClean="0"/>
              <a:t>שכר </a:t>
            </a:r>
            <a:r>
              <a:rPr lang="he-IL" b="1" dirty="0" smtClean="0"/>
              <a:t>נמוך</a:t>
            </a:r>
          </a:p>
          <a:p>
            <a:pPr>
              <a:lnSpc>
                <a:spcPct val="90000"/>
              </a:lnSpc>
            </a:pPr>
            <a:r>
              <a:rPr lang="he-IL" b="1" dirty="0" smtClean="0"/>
              <a:t>קשיי השתלבות בשוק התעסוקה:</a:t>
            </a:r>
            <a:r>
              <a:rPr lang="en-US" b="1" dirty="0" smtClean="0"/>
              <a:t> </a:t>
            </a:r>
            <a:r>
              <a:rPr lang="he-IL" b="1" dirty="0" smtClean="0"/>
              <a:t>העדר תחבורה ציבורית, העדר מסגרות לילדים</a:t>
            </a:r>
          </a:p>
          <a:p>
            <a:pPr>
              <a:lnSpc>
                <a:spcPct val="90000"/>
              </a:lnSpc>
            </a:pPr>
            <a:r>
              <a:rPr lang="he-IL" b="1" dirty="0" smtClean="0"/>
              <a:t>צמצום בקצבאות </a:t>
            </a:r>
            <a:endParaRPr lang="he-IL" b="1"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7" name="Picture 1" descr="C:\Users\Owner\Documents\Desktop\תמונות\תמונת רקע.jpg"/>
          <p:cNvPicPr>
            <a:picLocks noChangeAspect="1" noChangeArrowheads="1"/>
          </p:cNvPicPr>
          <p:nvPr/>
        </p:nvPicPr>
        <p:blipFill>
          <a:blip r:embed="rId2" cstate="print">
            <a:lum bright="50000"/>
          </a:blip>
          <a:srcRect/>
          <a:stretch>
            <a:fillRect/>
          </a:stretch>
        </p:blipFill>
        <p:spPr bwMode="auto">
          <a:xfrm>
            <a:off x="-1095375" y="-4124325"/>
            <a:ext cx="11334750" cy="15106650"/>
          </a:xfrm>
          <a:prstGeom prst="rect">
            <a:avLst/>
          </a:prstGeom>
          <a:noFill/>
        </p:spPr>
      </p:pic>
      <p:sp>
        <p:nvSpPr>
          <p:cNvPr id="2" name="Title 1"/>
          <p:cNvSpPr>
            <a:spLocks noGrp="1"/>
          </p:cNvSpPr>
          <p:nvPr>
            <p:ph type="title"/>
          </p:nvPr>
        </p:nvSpPr>
        <p:spPr/>
        <p:txBody>
          <a:bodyPr/>
          <a:lstStyle/>
          <a:p>
            <a:endParaRPr lang="he-IL"/>
          </a:p>
        </p:txBody>
      </p:sp>
      <p:sp>
        <p:nvSpPr>
          <p:cNvPr id="3" name="Content Placeholder 2"/>
          <p:cNvSpPr>
            <a:spLocks noGrp="1"/>
          </p:cNvSpPr>
          <p:nvPr>
            <p:ph idx="1"/>
          </p:nvPr>
        </p:nvSpPr>
        <p:spPr/>
        <p:txBody>
          <a:bodyPr>
            <a:normAutofit lnSpcReduction="10000"/>
          </a:bodyPr>
          <a:lstStyle/>
          <a:p>
            <a:pPr>
              <a:buNone/>
            </a:pPr>
            <a:r>
              <a:rPr lang="he-IL" b="1" dirty="0" smtClean="0">
                <a:solidFill>
                  <a:srgbClr val="FF0000"/>
                </a:solidFill>
              </a:rPr>
              <a:t>ההבניה המשפטית של חלוקת הרכוש בשעת פקיעת הנישואין:</a:t>
            </a:r>
          </a:p>
          <a:p>
            <a:pPr>
              <a:buNone/>
            </a:pPr>
            <a:r>
              <a:rPr lang="he-IL" b="1" dirty="0" smtClean="0"/>
              <a:t> מוסד הרכוש המשותף בין בני זוג, אינו מוכר באסלאם. לפי </a:t>
            </a:r>
            <a:r>
              <a:rPr lang="he-IL" b="1" u="sng" dirty="0" smtClean="0">
                <a:solidFill>
                  <a:srgbClr val="FF0000"/>
                </a:solidFill>
              </a:rPr>
              <a:t>חוק יחסי ממון </a:t>
            </a:r>
            <a:r>
              <a:rPr lang="he-IL" b="1" dirty="0" smtClean="0"/>
              <a:t>(</a:t>
            </a:r>
            <a:r>
              <a:rPr lang="he-IL" b="1" dirty="0" err="1" smtClean="0"/>
              <a:t>התשל"ג</a:t>
            </a:r>
            <a:r>
              <a:rPr lang="he-IL" b="1" dirty="0" smtClean="0"/>
              <a:t> 1973), עם פקיעת הנישואין עקב גירושין או עקב מותו של בן הזוג, זכאי כל אחד מבני הזוג למחצית משוויים של כלל הנכסים המשותפים, למעט נכסים שהיו ברשותם קודם לנישואיהם או שקיבלו במתנה או בירושה במהלך הנישואין. </a:t>
            </a:r>
            <a:endParaRPr lang="he-IL" b="1" dirty="0"/>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e-IL"/>
          </a:p>
        </p:txBody>
      </p:sp>
      <p:sp>
        <p:nvSpPr>
          <p:cNvPr id="3" name="Content Placeholder 2"/>
          <p:cNvSpPr>
            <a:spLocks noGrp="1"/>
          </p:cNvSpPr>
          <p:nvPr>
            <p:ph idx="1"/>
          </p:nvPr>
        </p:nvSpPr>
        <p:spPr/>
        <p:txBody>
          <a:bodyPr/>
          <a:lstStyle/>
          <a:p>
            <a:endParaRPr lang="he-IL"/>
          </a:p>
        </p:txBody>
      </p:sp>
      <p:pic>
        <p:nvPicPr>
          <p:cNvPr id="2050" name="Picture 2" descr="C:\Users\Owner\Documents\Desktop\תמונות\תמונת רקע.jpg"/>
          <p:cNvPicPr>
            <a:picLocks noChangeAspect="1" noChangeArrowheads="1"/>
          </p:cNvPicPr>
          <p:nvPr/>
        </p:nvPicPr>
        <p:blipFill>
          <a:blip r:embed="rId2" cstate="print">
            <a:lum bright="50000"/>
          </a:blip>
          <a:srcRect/>
          <a:stretch>
            <a:fillRect/>
          </a:stretch>
        </p:blipFill>
        <p:spPr bwMode="auto">
          <a:xfrm>
            <a:off x="-1095375" y="-4124325"/>
            <a:ext cx="11334750" cy="15106650"/>
          </a:xfrm>
          <a:prstGeom prst="rect">
            <a:avLst/>
          </a:prstGeom>
          <a:noFill/>
        </p:spPr>
      </p:pic>
      <p:sp>
        <p:nvSpPr>
          <p:cNvPr id="5" name="Rectangle 4"/>
          <p:cNvSpPr/>
          <p:nvPr/>
        </p:nvSpPr>
        <p:spPr>
          <a:xfrm>
            <a:off x="179512" y="1340768"/>
            <a:ext cx="9073008" cy="954107"/>
          </a:xfrm>
          <a:prstGeom prst="rect">
            <a:avLst/>
          </a:prstGeom>
          <a:solidFill>
            <a:schemeClr val="accent1"/>
          </a:solidFill>
        </p:spPr>
        <p:txBody>
          <a:bodyPr wrap="square">
            <a:spAutoFit/>
          </a:bodyPr>
          <a:lstStyle/>
          <a:p>
            <a:pPr algn="ctr"/>
            <a:r>
              <a:rPr lang="he-IL" sz="2800" b="1" dirty="0" smtClean="0"/>
              <a:t>בישובים ערביים אין פתרונות דיור </a:t>
            </a:r>
            <a:r>
              <a:rPr lang="he-IL" sz="2800" b="1" dirty="0" smtClean="0"/>
              <a:t>ניטראליים (דיור ציבורי או שכ"ד) --&gt; </a:t>
            </a:r>
            <a:r>
              <a:rPr lang="he-IL" sz="2800" b="1" dirty="0" smtClean="0">
                <a:solidFill>
                  <a:srgbClr val="FF0000"/>
                </a:solidFill>
              </a:rPr>
              <a:t>מגורים </a:t>
            </a:r>
            <a:r>
              <a:rPr lang="he-IL" sz="2800" b="1" dirty="0" smtClean="0">
                <a:solidFill>
                  <a:srgbClr val="FF0000"/>
                </a:solidFill>
              </a:rPr>
              <a:t>במשק הבית המורחב</a:t>
            </a:r>
            <a:endParaRPr lang="he-IL" sz="2800" dirty="0">
              <a:solidFill>
                <a:srgbClr val="FF0000"/>
              </a:solidFill>
            </a:endParaRPr>
          </a:p>
        </p:txBody>
      </p:sp>
      <p:sp>
        <p:nvSpPr>
          <p:cNvPr id="6" name="Rectangle 5"/>
          <p:cNvSpPr/>
          <p:nvPr/>
        </p:nvSpPr>
        <p:spPr>
          <a:xfrm>
            <a:off x="1403648" y="2852936"/>
            <a:ext cx="7056784" cy="1815882"/>
          </a:xfrm>
          <a:prstGeom prst="rect">
            <a:avLst/>
          </a:prstGeom>
          <a:solidFill>
            <a:schemeClr val="bg1">
              <a:lumMod val="85000"/>
            </a:schemeClr>
          </a:solidFill>
        </p:spPr>
        <p:txBody>
          <a:bodyPr wrap="square">
            <a:spAutoFit/>
          </a:bodyPr>
          <a:lstStyle/>
          <a:p>
            <a:pPr algn="ctr">
              <a:defRPr/>
            </a:pPr>
            <a:r>
              <a:rPr lang="he-IL" sz="2800" b="1" dirty="0" smtClean="0">
                <a:solidFill>
                  <a:srgbClr val="FF0000"/>
                </a:solidFill>
              </a:rPr>
              <a:t>גרושות החוזרות לבית משפחת המוצא </a:t>
            </a:r>
          </a:p>
          <a:p>
            <a:pPr algn="ctr">
              <a:defRPr/>
            </a:pPr>
            <a:r>
              <a:rPr lang="he-IL" sz="2800" b="1" dirty="0" smtClean="0">
                <a:solidFill>
                  <a:srgbClr val="FF0000"/>
                </a:solidFill>
              </a:rPr>
              <a:t>אלמנות הנשארות לגור בקרב משפחת הבעל</a:t>
            </a:r>
          </a:p>
          <a:p>
            <a:pPr algn="ctr">
              <a:defRPr/>
            </a:pPr>
            <a:r>
              <a:rPr lang="he-IL" sz="2800" b="1" dirty="0" smtClean="0">
                <a:solidFill>
                  <a:srgbClr val="FF0000"/>
                </a:solidFill>
              </a:rPr>
              <a:t>מעטות יכולות לגור באופן עצמאי (בעיקר בעיר)</a:t>
            </a:r>
            <a:r>
              <a:rPr lang="en-US" sz="2800" dirty="0" smtClean="0">
                <a:solidFill>
                  <a:srgbClr val="FF0000"/>
                </a:solidFill>
              </a:rPr>
              <a:t> </a:t>
            </a:r>
            <a:endParaRPr lang="he-IL" sz="2800" dirty="0" smtClean="0">
              <a:solidFill>
                <a:srgbClr val="FF0000"/>
              </a:solidFill>
            </a:endParaRPr>
          </a:p>
          <a:p>
            <a:pPr algn="ctr">
              <a:defRPr/>
            </a:pPr>
            <a:endParaRPr lang="en-US" sz="2800"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e-IL"/>
          </a:p>
        </p:txBody>
      </p:sp>
      <p:sp>
        <p:nvSpPr>
          <p:cNvPr id="3" name="Content Placeholder 2"/>
          <p:cNvSpPr>
            <a:spLocks noGrp="1"/>
          </p:cNvSpPr>
          <p:nvPr>
            <p:ph idx="1"/>
          </p:nvPr>
        </p:nvSpPr>
        <p:spPr/>
        <p:txBody>
          <a:bodyPr/>
          <a:lstStyle/>
          <a:p>
            <a:endParaRPr lang="he-IL"/>
          </a:p>
        </p:txBody>
      </p:sp>
      <p:pic>
        <p:nvPicPr>
          <p:cNvPr id="35842" name="Picture 2" descr="C:\Users\Owner\Documents\Desktop\תמונות\תמונת רקע שבלול.google.com.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5" name="Rectangle 4"/>
          <p:cNvSpPr/>
          <p:nvPr/>
        </p:nvSpPr>
        <p:spPr>
          <a:xfrm>
            <a:off x="683568" y="2705437"/>
            <a:ext cx="7272808" cy="2677656"/>
          </a:xfrm>
          <a:prstGeom prst="rect">
            <a:avLst/>
          </a:prstGeom>
          <a:solidFill>
            <a:schemeClr val="bg1"/>
          </a:solidFill>
        </p:spPr>
        <p:txBody>
          <a:bodyPr wrap="square">
            <a:spAutoFit/>
          </a:bodyPr>
          <a:lstStyle/>
          <a:p>
            <a:pPr>
              <a:buNone/>
            </a:pPr>
            <a:r>
              <a:rPr lang="he-IL" sz="2800" b="1" dirty="0" smtClean="0">
                <a:solidFill>
                  <a:srgbClr val="FF0000"/>
                </a:solidFill>
              </a:rPr>
              <a:t>הנתינה המשפחתית: </a:t>
            </a:r>
          </a:p>
          <a:p>
            <a:pPr>
              <a:buFont typeface="Arial" pitchFamily="34" charset="0"/>
              <a:buChar char="•"/>
            </a:pPr>
            <a:r>
              <a:rPr lang="he-IL" sz="2800" b="1" dirty="0" smtClean="0"/>
              <a:t>חסות פיזית</a:t>
            </a:r>
          </a:p>
          <a:p>
            <a:pPr>
              <a:buFont typeface="Arial" pitchFamily="34" charset="0"/>
              <a:buChar char="•"/>
            </a:pPr>
            <a:r>
              <a:rPr lang="he-IL" sz="2800" b="1" dirty="0" smtClean="0"/>
              <a:t>תמיכה רגשית ולגיטימציה לאם היחידנית כלפי הקהילה</a:t>
            </a:r>
          </a:p>
          <a:p>
            <a:pPr>
              <a:buFont typeface="Arial" pitchFamily="34" charset="0"/>
              <a:buChar char="•"/>
            </a:pPr>
            <a:r>
              <a:rPr lang="he-IL" sz="2800" b="1" dirty="0" smtClean="0"/>
              <a:t>עזרה חומרית </a:t>
            </a:r>
          </a:p>
          <a:p>
            <a:pPr>
              <a:buNone/>
            </a:pPr>
            <a:endParaRPr lang="en-US" sz="2800" b="1" dirty="0">
              <a:solidFill>
                <a:schemeClr val="tx1">
                  <a:lumMod val="65000"/>
                  <a:lumOff val="35000"/>
                </a:schemeClr>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e-IL"/>
          </a:p>
        </p:txBody>
      </p:sp>
      <p:sp>
        <p:nvSpPr>
          <p:cNvPr id="3" name="Content Placeholder 2"/>
          <p:cNvSpPr>
            <a:spLocks noGrp="1"/>
          </p:cNvSpPr>
          <p:nvPr>
            <p:ph idx="1"/>
          </p:nvPr>
        </p:nvSpPr>
        <p:spPr/>
        <p:txBody>
          <a:bodyPr/>
          <a:lstStyle/>
          <a:p>
            <a:endParaRPr lang="he-IL"/>
          </a:p>
        </p:txBody>
      </p:sp>
      <p:pic>
        <p:nvPicPr>
          <p:cNvPr id="35842" name="Picture 2" descr="C:\Users\Owner\Documents\Desktop\תמונות\תמונת רקע שבלול.google.com.jpg"/>
          <p:cNvPicPr>
            <a:picLocks noChangeAspect="1" noChangeArrowheads="1"/>
          </p:cNvPicPr>
          <p:nvPr/>
        </p:nvPicPr>
        <p:blipFill>
          <a:blip r:embed="rId2" cstate="print"/>
          <a:srcRect/>
          <a:stretch>
            <a:fillRect/>
          </a:stretch>
        </p:blipFill>
        <p:spPr bwMode="auto">
          <a:xfrm>
            <a:off x="0" y="332656"/>
            <a:ext cx="9144000" cy="6858000"/>
          </a:xfrm>
          <a:prstGeom prst="rect">
            <a:avLst/>
          </a:prstGeom>
          <a:noFill/>
        </p:spPr>
      </p:pic>
      <p:sp>
        <p:nvSpPr>
          <p:cNvPr id="5" name="Rectangle 4"/>
          <p:cNvSpPr/>
          <p:nvPr/>
        </p:nvSpPr>
        <p:spPr>
          <a:xfrm>
            <a:off x="683568" y="1556792"/>
            <a:ext cx="6336704" cy="4770537"/>
          </a:xfrm>
          <a:prstGeom prst="rect">
            <a:avLst/>
          </a:prstGeom>
          <a:solidFill>
            <a:schemeClr val="bg1"/>
          </a:solidFill>
        </p:spPr>
        <p:txBody>
          <a:bodyPr wrap="square">
            <a:spAutoFit/>
          </a:bodyPr>
          <a:lstStyle/>
          <a:p>
            <a:pPr>
              <a:buNone/>
            </a:pPr>
            <a:r>
              <a:rPr lang="he-IL" sz="2800" b="1" dirty="0" smtClean="0">
                <a:solidFill>
                  <a:srgbClr val="FF0000"/>
                </a:solidFill>
              </a:rPr>
              <a:t>דיור במרחבים המשפחתיים </a:t>
            </a:r>
            <a:r>
              <a:rPr lang="he-IL" sz="2800" b="1" dirty="0" smtClean="0"/>
              <a:t>= חוויה שיש בה מצוקה פיזית ונפשית. תנאים של </a:t>
            </a:r>
            <a:r>
              <a:rPr lang="he-IL" sz="2800" b="1" dirty="0" smtClean="0">
                <a:solidFill>
                  <a:srgbClr val="FF0000"/>
                </a:solidFill>
              </a:rPr>
              <a:t>הכפפה מגדרית-</a:t>
            </a:r>
            <a:r>
              <a:rPr lang="he-IL" sz="2800" b="1" dirty="0" err="1" smtClean="0">
                <a:solidFill>
                  <a:srgbClr val="FF0000"/>
                </a:solidFill>
              </a:rPr>
              <a:t>פטריארכלית</a:t>
            </a:r>
            <a:r>
              <a:rPr lang="he-IL" sz="2800" b="1" dirty="0" smtClean="0">
                <a:solidFill>
                  <a:schemeClr val="tx1">
                    <a:lumMod val="65000"/>
                    <a:lumOff val="35000"/>
                  </a:schemeClr>
                </a:solidFill>
              </a:rPr>
              <a:t> </a:t>
            </a:r>
            <a:r>
              <a:rPr lang="he-IL" sz="2800" b="1" dirty="0" smtClean="0"/>
              <a:t>---&gt;</a:t>
            </a:r>
            <a:r>
              <a:rPr lang="he-IL" sz="2800" b="1" dirty="0" smtClean="0">
                <a:solidFill>
                  <a:schemeClr val="tx1">
                    <a:lumMod val="65000"/>
                    <a:lumOff val="35000"/>
                  </a:schemeClr>
                </a:solidFill>
              </a:rPr>
              <a:t> </a:t>
            </a:r>
            <a:r>
              <a:rPr lang="he-IL" sz="2800" b="1" dirty="0" smtClean="0">
                <a:solidFill>
                  <a:srgbClr val="FF0000"/>
                </a:solidFill>
              </a:rPr>
              <a:t>יחסי פיקוח </a:t>
            </a:r>
            <a:r>
              <a:rPr lang="he-IL" sz="2800" b="1" dirty="0" smtClean="0">
                <a:solidFill>
                  <a:srgbClr val="FF0000"/>
                </a:solidFill>
              </a:rPr>
              <a:t>מחמירים</a:t>
            </a:r>
          </a:p>
          <a:p>
            <a:pPr>
              <a:buNone/>
            </a:pPr>
            <a:endParaRPr lang="he-IL" sz="2800" b="1" dirty="0" smtClean="0">
              <a:solidFill>
                <a:srgbClr val="FF0000"/>
              </a:solidFill>
            </a:endParaRPr>
          </a:p>
          <a:p>
            <a:pPr>
              <a:buNone/>
            </a:pPr>
            <a:endParaRPr lang="he-IL" sz="2800" b="1" dirty="0" smtClean="0">
              <a:solidFill>
                <a:srgbClr val="FF0000"/>
              </a:solidFill>
            </a:endParaRPr>
          </a:p>
          <a:p>
            <a:pPr algn="ctr">
              <a:buNone/>
            </a:pPr>
            <a:r>
              <a:rPr lang="he-IL" sz="4000" b="1" dirty="0" smtClean="0">
                <a:solidFill>
                  <a:srgbClr val="FF0000"/>
                </a:solidFill>
              </a:rPr>
              <a:t>כלכלת מתנות</a:t>
            </a:r>
          </a:p>
          <a:p>
            <a:pPr algn="ctr">
              <a:buNone/>
            </a:pPr>
            <a:r>
              <a:rPr lang="he-IL" sz="4000" b="1" dirty="0" smtClean="0"/>
              <a:t>נתינה = פיקוח</a:t>
            </a:r>
          </a:p>
          <a:p>
            <a:pPr>
              <a:buNone/>
            </a:pPr>
            <a:endParaRPr lang="he-IL" sz="2800" b="1" dirty="0" smtClean="0">
              <a:solidFill>
                <a:srgbClr val="FF0000"/>
              </a:solidFill>
            </a:endParaRPr>
          </a:p>
          <a:p>
            <a:pPr>
              <a:buNone/>
            </a:pPr>
            <a:endParaRPr lang="he-IL" sz="2800" b="1" dirty="0">
              <a:solidFill>
                <a:srgbClr val="FF0000"/>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תמונה 5" descr="MVC-034F.JPG"/>
          <p:cNvPicPr>
            <a:picLocks noChangeAspect="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17411" name="Rectangle 2"/>
          <p:cNvSpPr>
            <a:spLocks noGrp="1" noChangeArrowheads="1"/>
          </p:cNvSpPr>
          <p:nvPr>
            <p:ph type="title"/>
          </p:nvPr>
        </p:nvSpPr>
        <p:spPr>
          <a:solidFill>
            <a:srgbClr val="CCCCD2">
              <a:alpha val="63136"/>
            </a:srgbClr>
          </a:solidFill>
          <a:ln w="38100">
            <a:solidFill>
              <a:srgbClr val="9966FF"/>
            </a:solidFill>
          </a:ln>
        </p:spPr>
        <p:txBody>
          <a:bodyPr/>
          <a:lstStyle/>
          <a:p>
            <a:pPr eaLnBrk="1" hangingPunct="1"/>
            <a:r>
              <a:rPr lang="he-IL" b="1" dirty="0" smtClean="0">
                <a:solidFill>
                  <a:srgbClr val="FF0000"/>
                </a:solidFill>
                <a:cs typeface="+mn-cs"/>
              </a:rPr>
              <a:t>תחומי הפיקוח</a:t>
            </a:r>
            <a:endParaRPr lang="en-US" b="1" dirty="0" smtClean="0">
              <a:solidFill>
                <a:srgbClr val="FF0000"/>
              </a:solidFill>
              <a:cs typeface="+mn-cs"/>
            </a:endParaRPr>
          </a:p>
        </p:txBody>
      </p:sp>
      <p:sp>
        <p:nvSpPr>
          <p:cNvPr id="18435" name="Rectangle 3"/>
          <p:cNvSpPr>
            <a:spLocks noGrp="1" noChangeArrowheads="1"/>
          </p:cNvSpPr>
          <p:nvPr>
            <p:ph type="body" idx="1"/>
          </p:nvPr>
        </p:nvSpPr>
        <p:spPr>
          <a:xfrm>
            <a:off x="381000" y="3962400"/>
            <a:ext cx="8229600" cy="2057400"/>
          </a:xfrm>
          <a:solidFill>
            <a:srgbClr val="CCCCD2">
              <a:alpha val="74901"/>
            </a:srgbClr>
          </a:solidFill>
          <a:ln w="38100">
            <a:solidFill>
              <a:srgbClr val="9966FF"/>
            </a:solidFill>
          </a:ln>
        </p:spPr>
        <p:txBody>
          <a:bodyPr/>
          <a:lstStyle/>
          <a:p>
            <a:pPr algn="r" rtl="1" eaLnBrk="1" hangingPunct="1">
              <a:buFontTx/>
              <a:buChar char="-"/>
            </a:pPr>
            <a:r>
              <a:rPr lang="he-IL" sz="2400" b="1" dirty="0" smtClean="0"/>
              <a:t>הפיקוח על חופש התנועה (במרחב הציבורי:</a:t>
            </a:r>
            <a:r>
              <a:rPr lang="en-US" sz="2400" b="1" dirty="0" smtClean="0"/>
              <a:t> </a:t>
            </a:r>
            <a:r>
              <a:rPr lang="he-IL" sz="2400" b="1" dirty="0" smtClean="0"/>
              <a:t>פנאי ועבודה)</a:t>
            </a:r>
          </a:p>
          <a:p>
            <a:pPr algn="r" rtl="1" eaLnBrk="1" hangingPunct="1">
              <a:buFontTx/>
              <a:buChar char="-"/>
            </a:pPr>
            <a:r>
              <a:rPr lang="he-IL" sz="2400" b="1" dirty="0" smtClean="0"/>
              <a:t>הפיקוח על המרחב הפרטי (בבית)</a:t>
            </a:r>
          </a:p>
          <a:p>
            <a:pPr algn="r" rtl="1" eaLnBrk="1" hangingPunct="1">
              <a:buFontTx/>
              <a:buChar char="-"/>
            </a:pPr>
            <a:r>
              <a:rPr lang="he-IL" sz="2400" b="1" dirty="0" smtClean="0"/>
              <a:t>הדרישה לעדכון שוטף ויידוע</a:t>
            </a:r>
          </a:p>
          <a:p>
            <a:pPr algn="r" rtl="1" eaLnBrk="1" hangingPunct="1">
              <a:buFontTx/>
              <a:buChar char="-"/>
            </a:pPr>
            <a:r>
              <a:rPr lang="he-IL" sz="2400" b="1" dirty="0" smtClean="0"/>
              <a:t>פיקוח על </a:t>
            </a:r>
            <a:r>
              <a:rPr lang="he-IL" sz="2400" b="1" dirty="0" err="1" smtClean="0"/>
              <a:t>ה'אימהוּ</a:t>
            </a:r>
            <a:r>
              <a:rPr lang="he-IL" sz="2400" b="1" dirty="0" smtClean="0"/>
              <a:t>ת'</a:t>
            </a:r>
            <a:endParaRPr lang="en-US" sz="2400" b="1"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843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843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843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843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843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09" name="Picture 1" descr="C:\Users\Owner\Documents\Desktop\תמונות\תמונת רקע.jpg"/>
          <p:cNvPicPr>
            <a:picLocks noChangeAspect="1" noChangeArrowheads="1"/>
          </p:cNvPicPr>
          <p:nvPr/>
        </p:nvPicPr>
        <p:blipFill>
          <a:blip r:embed="rId2" cstate="print">
            <a:lum bright="50000"/>
          </a:blip>
          <a:srcRect/>
          <a:stretch>
            <a:fillRect/>
          </a:stretch>
        </p:blipFill>
        <p:spPr bwMode="auto">
          <a:xfrm>
            <a:off x="-1095375" y="-4124325"/>
            <a:ext cx="11334750" cy="15106650"/>
          </a:xfrm>
          <a:prstGeom prst="rect">
            <a:avLst/>
          </a:prstGeom>
          <a:noFill/>
        </p:spPr>
      </p:pic>
      <p:sp>
        <p:nvSpPr>
          <p:cNvPr id="2" name="Title 1"/>
          <p:cNvSpPr>
            <a:spLocks noGrp="1"/>
          </p:cNvSpPr>
          <p:nvPr>
            <p:ph type="title"/>
          </p:nvPr>
        </p:nvSpPr>
        <p:spPr/>
        <p:txBody>
          <a:bodyPr/>
          <a:lstStyle/>
          <a:p>
            <a:endParaRPr lang="he-IL"/>
          </a:p>
        </p:txBody>
      </p:sp>
      <p:sp>
        <p:nvSpPr>
          <p:cNvPr id="3" name="Content Placeholder 2"/>
          <p:cNvSpPr>
            <a:spLocks noGrp="1"/>
          </p:cNvSpPr>
          <p:nvPr>
            <p:ph idx="1"/>
          </p:nvPr>
        </p:nvSpPr>
        <p:spPr/>
        <p:txBody>
          <a:bodyPr>
            <a:normAutofit lnSpcReduction="10000"/>
          </a:bodyPr>
          <a:lstStyle/>
          <a:p>
            <a:pPr>
              <a:buNone/>
            </a:pPr>
            <a:r>
              <a:rPr lang="he-IL" b="1" dirty="0" smtClean="0"/>
              <a:t>   </a:t>
            </a:r>
            <a:r>
              <a:rPr lang="he-IL" b="1" dirty="0" smtClean="0"/>
              <a:t>באוקטובר </a:t>
            </a:r>
            <a:r>
              <a:rPr lang="he-IL" b="1" dirty="0" smtClean="0"/>
              <a:t>2010 נרצחה</a:t>
            </a:r>
            <a:r>
              <a:rPr lang="en-US" b="1" dirty="0" smtClean="0"/>
              <a:t> </a:t>
            </a:r>
            <a:r>
              <a:rPr lang="he-IL" b="1" dirty="0" smtClean="0">
                <a:solidFill>
                  <a:srgbClr val="FF0000"/>
                </a:solidFill>
              </a:rPr>
              <a:t>אמאל חלילי</a:t>
            </a:r>
            <a:r>
              <a:rPr lang="he-IL" b="1" dirty="0" smtClean="0"/>
              <a:t>, בת 27, אם לשלושה מלוד. </a:t>
            </a:r>
          </a:p>
          <a:p>
            <a:pPr>
              <a:buNone/>
            </a:pPr>
            <a:r>
              <a:rPr lang="he-IL" b="1" dirty="0" smtClean="0"/>
              <a:t>במאי 2011 נרצחה </a:t>
            </a:r>
            <a:r>
              <a:rPr lang="he-IL" b="1" dirty="0" err="1" smtClean="0">
                <a:solidFill>
                  <a:srgbClr val="FF0000"/>
                </a:solidFill>
              </a:rPr>
              <a:t>שיפא</a:t>
            </a:r>
            <a:r>
              <a:rPr lang="he-IL" b="1" dirty="0" smtClean="0">
                <a:solidFill>
                  <a:srgbClr val="FF0000"/>
                </a:solidFill>
              </a:rPr>
              <a:t> מרעי</a:t>
            </a:r>
            <a:r>
              <a:rPr lang="he-IL" b="1" dirty="0" smtClean="0"/>
              <a:t>, בת 28, אם לשלושה </a:t>
            </a:r>
            <a:r>
              <a:rPr lang="he-IL" b="1" dirty="0" err="1" smtClean="0"/>
              <a:t>מקלנסוואה</a:t>
            </a:r>
            <a:r>
              <a:rPr lang="he-IL" b="1" dirty="0" smtClean="0"/>
              <a:t>.</a:t>
            </a:r>
          </a:p>
          <a:p>
            <a:pPr>
              <a:buNone/>
            </a:pPr>
            <a:r>
              <a:rPr lang="he-IL" b="1" dirty="0" smtClean="0">
                <a:solidFill>
                  <a:srgbClr val="FF0000"/>
                </a:solidFill>
              </a:rPr>
              <a:t>רצח על הזכות </a:t>
            </a:r>
            <a:r>
              <a:rPr lang="he-IL" b="1" dirty="0" err="1" smtClean="0">
                <a:solidFill>
                  <a:srgbClr val="FF0000"/>
                </a:solidFill>
              </a:rPr>
              <a:t>ל'דיור</a:t>
            </a:r>
            <a:r>
              <a:rPr lang="he-IL" b="1" dirty="0" smtClean="0">
                <a:solidFill>
                  <a:srgbClr val="FF0000"/>
                </a:solidFill>
              </a:rPr>
              <a:t> נאות'</a:t>
            </a:r>
          </a:p>
          <a:p>
            <a:pPr>
              <a:buNone/>
            </a:pPr>
            <a:r>
              <a:rPr lang="he-IL" b="1" dirty="0" smtClean="0"/>
              <a:t>אימהות יחידניות פלסטיניות אזרחיות ישראל </a:t>
            </a:r>
          </a:p>
          <a:p>
            <a:pPr>
              <a:buNone/>
            </a:pPr>
            <a:r>
              <a:rPr lang="he-IL" b="1" dirty="0" smtClean="0"/>
              <a:t>שסירבו להתפנות מן הבית שבו חיו במהלך הנישואין וביקשו להמשיך ולהתגורר בו אחרי הגירושין </a:t>
            </a:r>
          </a:p>
          <a:p>
            <a:pPr>
              <a:buNone/>
            </a:pPr>
            <a:endParaRPr lang="he-IL" b="1"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e-IL"/>
          </a:p>
        </p:txBody>
      </p:sp>
      <p:sp>
        <p:nvSpPr>
          <p:cNvPr id="3" name="Content Placeholder 2"/>
          <p:cNvSpPr>
            <a:spLocks noGrp="1"/>
          </p:cNvSpPr>
          <p:nvPr>
            <p:ph idx="1"/>
          </p:nvPr>
        </p:nvSpPr>
        <p:spPr/>
        <p:txBody>
          <a:bodyPr>
            <a:normAutofit fontScale="92500" lnSpcReduction="20000"/>
          </a:bodyPr>
          <a:lstStyle/>
          <a:p>
            <a:pPr>
              <a:buNone/>
            </a:pPr>
            <a:r>
              <a:rPr lang="he-IL" dirty="0" smtClean="0"/>
              <a:t>אלימות כלכלית או אלימות הקשורה ברכוש (</a:t>
            </a:r>
            <a:r>
              <a:rPr lang="en-US" dirty="0" smtClean="0"/>
              <a:t>violence (economic or Patrimonial </a:t>
            </a:r>
            <a:r>
              <a:rPr lang="he-IL" dirty="0" smtClean="0"/>
              <a:t>מעשים או מחדלים מצד המתעלל שמשפיעים על חייהם הכלכליים - ולפעמים על שרידותם – של בני המשפחה. דוגמאות לכך כוללות מניעת דיור מבני המשפחה והימנעות מתשלום עבור מזונם. הדוח מוסיף ומציין כי החקיקה בכמה מדינות מתארת אלימות כלכלית כמעשים או מחדלים הכרוכים בפגיעה, העלמה, העברה, הסתרה, החזקה, או הרס של חפצים, מסמכים אישיים, טובין, דברי ערך, זכויות או משאבים כלכליים. צורה זו של אלימות כוללת נזקים שנגרמו גם לרכוש משותף וגם לרכוש אישי של הקורבן</a:t>
            </a:r>
            <a:endParaRPr lang="he-IL"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00809"/>
            <a:ext cx="7772400" cy="1899642"/>
          </a:xfrm>
        </p:spPr>
        <p:txBody>
          <a:bodyPr>
            <a:normAutofit fontScale="90000"/>
          </a:bodyPr>
          <a:lstStyle/>
          <a:p>
            <a:r>
              <a:rPr lang="he-IL" b="1" dirty="0" smtClean="0"/>
              <a:t>סוגיות של אלימות כלכלית כלפי נשים במשפחה הפלסטינית בישראל</a:t>
            </a:r>
            <a:r>
              <a:rPr lang="en-US" dirty="0" smtClean="0"/>
              <a:t/>
            </a:r>
            <a:br>
              <a:rPr lang="en-US" dirty="0" smtClean="0"/>
            </a:br>
            <a:r>
              <a:rPr lang="en-US" dirty="0" smtClean="0"/>
              <a:t> </a:t>
            </a:r>
            <a:br>
              <a:rPr lang="en-US" dirty="0" smtClean="0"/>
            </a:br>
            <a:r>
              <a:rPr lang="en-US" b="1" dirty="0" smtClean="0"/>
              <a:t>Issues of Economic violence towards women in the Palestinian </a:t>
            </a:r>
            <a:r>
              <a:rPr lang="he-IL" b="1" dirty="0" smtClean="0"/>
              <a:t/>
            </a:r>
            <a:br>
              <a:rPr lang="he-IL" b="1" dirty="0" smtClean="0"/>
            </a:br>
            <a:r>
              <a:rPr lang="en-US" b="1" dirty="0" smtClean="0"/>
              <a:t>family in Israel</a:t>
            </a:r>
            <a:r>
              <a:rPr lang="en-US" dirty="0" smtClean="0"/>
              <a:t/>
            </a:r>
            <a:br>
              <a:rPr lang="en-US" dirty="0" smtClean="0"/>
            </a:br>
            <a:r>
              <a:rPr lang="en-US" dirty="0" smtClean="0">
                <a:latin typeface="Arial" pitchFamily="34" charset="0"/>
                <a:cs typeface="Arial" pitchFamily="34" charset="0"/>
              </a:rPr>
              <a:t/>
            </a:r>
            <a:br>
              <a:rPr lang="en-US" dirty="0" smtClean="0">
                <a:latin typeface="Arial" pitchFamily="34" charset="0"/>
                <a:cs typeface="Arial" pitchFamily="34" charset="0"/>
              </a:rPr>
            </a:br>
            <a:endParaRPr lang="he-IL" dirty="0">
              <a:latin typeface="Arial" pitchFamily="34" charset="0"/>
              <a:cs typeface="Arial" pitchFamily="34" charset="0"/>
            </a:endParaRPr>
          </a:p>
        </p:txBody>
      </p:sp>
      <p:sp>
        <p:nvSpPr>
          <p:cNvPr id="3" name="Subtitle 2"/>
          <p:cNvSpPr>
            <a:spLocks noGrp="1"/>
          </p:cNvSpPr>
          <p:nvPr>
            <p:ph type="subTitle" idx="1"/>
          </p:nvPr>
        </p:nvSpPr>
        <p:spPr/>
        <p:txBody>
          <a:bodyPr>
            <a:normAutofit fontScale="70000" lnSpcReduction="20000"/>
          </a:bodyPr>
          <a:lstStyle/>
          <a:p>
            <a:endParaRPr lang="he-IL" b="1" dirty="0" smtClean="0">
              <a:solidFill>
                <a:schemeClr val="tx1"/>
              </a:solidFill>
            </a:endParaRPr>
          </a:p>
          <a:p>
            <a:r>
              <a:rPr lang="he-IL" b="1" dirty="0" smtClean="0">
                <a:solidFill>
                  <a:schemeClr val="tx1"/>
                </a:solidFill>
              </a:rPr>
              <a:t>הכנס הארצי של עמותת רוח נשית 2018</a:t>
            </a:r>
            <a:endParaRPr lang="en-US" dirty="0" smtClean="0">
              <a:solidFill>
                <a:schemeClr val="tx1"/>
              </a:solidFill>
            </a:endParaRPr>
          </a:p>
          <a:p>
            <a:r>
              <a:rPr lang="he-IL" dirty="0" smtClean="0">
                <a:solidFill>
                  <a:schemeClr val="tx1"/>
                </a:solidFill>
              </a:rPr>
              <a:t>ד"ר טל </a:t>
            </a:r>
            <a:r>
              <a:rPr lang="he-IL" dirty="0" err="1" smtClean="0">
                <a:solidFill>
                  <a:schemeClr val="tx1"/>
                </a:solidFill>
              </a:rPr>
              <a:t>מלר</a:t>
            </a:r>
            <a:endParaRPr lang="en-US" dirty="0" smtClean="0">
              <a:solidFill>
                <a:schemeClr val="tx1"/>
              </a:solidFill>
            </a:endParaRPr>
          </a:p>
          <a:p>
            <a:r>
              <a:rPr lang="he-IL" dirty="0" smtClean="0">
                <a:solidFill>
                  <a:schemeClr val="tx1"/>
                </a:solidFill>
              </a:rPr>
              <a:t>המכללה האקדמית צפת</a:t>
            </a:r>
            <a:endParaRPr lang="en-US" dirty="0" smtClean="0">
              <a:solidFill>
                <a:schemeClr val="tx1"/>
              </a:solidFill>
            </a:endParaRPr>
          </a:p>
          <a:p>
            <a:r>
              <a:rPr lang="he-IL" dirty="0" smtClean="0">
                <a:solidFill>
                  <a:schemeClr val="tx1"/>
                </a:solidFill>
              </a:rPr>
              <a:t> </a:t>
            </a:r>
            <a:endParaRPr lang="en-US" dirty="0" smtClean="0">
              <a:solidFill>
                <a:schemeClr val="tx1"/>
              </a:solidFill>
            </a:endParaRPr>
          </a:p>
          <a:p>
            <a:endParaRPr lang="he-IL" dirty="0">
              <a:solidFill>
                <a:schemeClr val="tx1"/>
              </a:solidFill>
            </a:endParaRPr>
          </a:p>
        </p:txBody>
      </p:sp>
      <p:pic>
        <p:nvPicPr>
          <p:cNvPr id="4" name="Picture 2" descr="C:\Users\Owner\Documents\Desktop\תמונות\תמונת רקע.jpg"/>
          <p:cNvPicPr>
            <a:picLocks noChangeAspect="1" noChangeArrowheads="1"/>
          </p:cNvPicPr>
          <p:nvPr/>
        </p:nvPicPr>
        <p:blipFill>
          <a:blip r:embed="rId2" cstate="print">
            <a:lum bright="50000"/>
          </a:blip>
          <a:srcRect/>
          <a:stretch>
            <a:fillRect/>
          </a:stretch>
        </p:blipFill>
        <p:spPr bwMode="auto">
          <a:xfrm>
            <a:off x="-1095375" y="-4124325"/>
            <a:ext cx="11334750" cy="15106650"/>
          </a:xfrm>
          <a:prstGeom prst="rect">
            <a:avLst/>
          </a:prstGeom>
          <a:noFill/>
        </p:spPr>
      </p:pic>
      <p:pic>
        <p:nvPicPr>
          <p:cNvPr id="5" name="Picture 2" descr="C:\Users\Owner\Documents\Desktop\תמונות\תמונת רקע.jpg"/>
          <p:cNvPicPr>
            <a:picLocks noChangeAspect="1" noChangeArrowheads="1"/>
          </p:cNvPicPr>
          <p:nvPr/>
        </p:nvPicPr>
        <p:blipFill>
          <a:blip r:embed="rId2" cstate="print">
            <a:lum bright="50000"/>
          </a:blip>
          <a:srcRect/>
          <a:stretch>
            <a:fillRect/>
          </a:stretch>
        </p:blipFill>
        <p:spPr bwMode="auto">
          <a:xfrm>
            <a:off x="-756592" y="-4347864"/>
            <a:ext cx="11334750" cy="15106650"/>
          </a:xfrm>
          <a:prstGeom prst="rect">
            <a:avLst/>
          </a:prstGeom>
          <a:noFill/>
        </p:spPr>
      </p:pic>
      <p:sp>
        <p:nvSpPr>
          <p:cNvPr id="6" name="Rectangle 5"/>
          <p:cNvSpPr/>
          <p:nvPr/>
        </p:nvSpPr>
        <p:spPr>
          <a:xfrm>
            <a:off x="-684584" y="-387424"/>
            <a:ext cx="9289032" cy="6463308"/>
          </a:xfrm>
          <a:prstGeom prst="rect">
            <a:avLst/>
          </a:prstGeom>
        </p:spPr>
        <p:txBody>
          <a:bodyPr wrap="square">
            <a:spAutoFit/>
          </a:bodyPr>
          <a:lstStyle/>
          <a:p>
            <a:pPr lvl="0"/>
            <a:endParaRPr lang="he-IL" sz="3600" b="1" dirty="0" smtClean="0"/>
          </a:p>
          <a:p>
            <a:pPr marL="742950" lvl="0" indent="-742950">
              <a:buAutoNum type="arabicPeriod"/>
            </a:pPr>
            <a:r>
              <a:rPr lang="he-IL" sz="3600" b="1" dirty="0" smtClean="0"/>
              <a:t>המגמה </a:t>
            </a:r>
            <a:r>
              <a:rPr lang="he-IL" sz="3600" b="1" dirty="0" smtClean="0"/>
              <a:t>לפיה בשנים האחרונות, נשים </a:t>
            </a:r>
            <a:endParaRPr lang="he-IL" sz="3600" b="1" dirty="0" smtClean="0"/>
          </a:p>
          <a:p>
            <a:pPr marL="742950" lvl="0" indent="-742950"/>
            <a:r>
              <a:rPr lang="he-IL" sz="3600" b="1" dirty="0" smtClean="0"/>
              <a:t> </a:t>
            </a:r>
            <a:r>
              <a:rPr lang="he-IL" sz="3600" b="1" dirty="0" smtClean="0"/>
              <a:t>     רבות </a:t>
            </a:r>
            <a:r>
              <a:rPr lang="he-IL" sz="3600" b="1" dirty="0" smtClean="0"/>
              <a:t>סובלות משלילת חלקן ב</a:t>
            </a:r>
            <a:r>
              <a:rPr lang="he-IL" sz="3600" b="1" dirty="0" smtClean="0">
                <a:solidFill>
                  <a:srgbClr val="FF0000"/>
                </a:solidFill>
              </a:rPr>
              <a:t>ירושה המשפחתית </a:t>
            </a:r>
            <a:r>
              <a:rPr lang="he-IL" sz="3600" b="1" dirty="0" smtClean="0"/>
              <a:t>ואחרות מוותרות עליה. </a:t>
            </a:r>
            <a:endParaRPr lang="en-US" sz="3600" b="1" dirty="0" smtClean="0"/>
          </a:p>
          <a:p>
            <a:pPr lvl="0"/>
            <a:endParaRPr lang="he-IL" sz="3600" b="1" dirty="0" smtClean="0"/>
          </a:p>
          <a:p>
            <a:pPr lvl="0"/>
            <a:r>
              <a:rPr lang="he-IL" sz="3600" b="1" dirty="0" smtClean="0"/>
              <a:t>2. היבטים </a:t>
            </a:r>
            <a:r>
              <a:rPr lang="he-IL" sz="3600" b="1" dirty="0" smtClean="0"/>
              <a:t>שונים של אלימות כלכלית אותה </a:t>
            </a:r>
            <a:endParaRPr lang="he-IL" sz="3600" b="1" dirty="0" smtClean="0"/>
          </a:p>
          <a:p>
            <a:pPr lvl="0"/>
            <a:r>
              <a:rPr lang="he-IL" sz="3600" b="1" dirty="0" smtClean="0"/>
              <a:t> </a:t>
            </a:r>
            <a:r>
              <a:rPr lang="he-IL" sz="3600" b="1" dirty="0" smtClean="0"/>
              <a:t>  חוות </a:t>
            </a:r>
            <a:r>
              <a:rPr lang="he-IL" sz="3600" b="1" dirty="0" smtClean="0">
                <a:solidFill>
                  <a:srgbClr val="FF0000"/>
                </a:solidFill>
              </a:rPr>
              <a:t>אימהות יחידניות</a:t>
            </a:r>
            <a:r>
              <a:rPr lang="he-IL" sz="3600" b="1" dirty="0" smtClean="0"/>
              <a:t> פלסטיניות אזרחיות </a:t>
            </a:r>
            <a:r>
              <a:rPr lang="he-IL" sz="3600" b="1" dirty="0" smtClean="0"/>
              <a:t>    </a:t>
            </a:r>
          </a:p>
          <a:p>
            <a:pPr lvl="0"/>
            <a:r>
              <a:rPr lang="he-IL" sz="3600" b="1" dirty="0" smtClean="0"/>
              <a:t>   ישראל</a:t>
            </a:r>
            <a:r>
              <a:rPr lang="he-IL" sz="3600" b="1" dirty="0" smtClean="0"/>
              <a:t>.</a:t>
            </a:r>
          </a:p>
          <a:p>
            <a:pPr lvl="0"/>
            <a:endParaRPr lang="he-IL" sz="3600" b="1" dirty="0" smtClean="0">
              <a:solidFill>
                <a:srgbClr val="FF0000"/>
              </a:solidFill>
            </a:endParaRPr>
          </a:p>
          <a:p>
            <a:pPr lvl="0"/>
            <a:r>
              <a:rPr lang="he-IL" sz="3600" b="1" dirty="0" smtClean="0"/>
              <a:t>3.</a:t>
            </a:r>
            <a:r>
              <a:rPr lang="he-IL" sz="3600" b="1" dirty="0" smtClean="0">
                <a:solidFill>
                  <a:srgbClr val="FF0000"/>
                </a:solidFill>
              </a:rPr>
              <a:t> כסף</a:t>
            </a:r>
            <a:r>
              <a:rPr lang="he-IL" sz="3600" b="1" dirty="0" smtClean="0">
                <a:solidFill>
                  <a:srgbClr val="FF0000"/>
                </a:solidFill>
              </a:rPr>
              <a:t>, כוח ואי שוויון </a:t>
            </a:r>
            <a:r>
              <a:rPr lang="he-IL" sz="3600" b="1" dirty="0" smtClean="0"/>
              <a:t>במשפחה הפלסטינית </a:t>
            </a:r>
            <a:r>
              <a:rPr lang="he-IL" sz="3600" b="1" dirty="0" smtClean="0"/>
              <a:t>   </a:t>
            </a:r>
          </a:p>
          <a:p>
            <a:pPr lvl="0"/>
            <a:r>
              <a:rPr lang="he-IL" sz="3600" b="1" dirty="0" smtClean="0"/>
              <a:t>   בישראל.</a:t>
            </a:r>
            <a:endParaRPr lang="en-US" sz="3600" b="1" dirty="0" smtClean="0"/>
          </a:p>
          <a:p>
            <a:pPr>
              <a:buNone/>
            </a:pPr>
            <a:endParaRPr lang="he-IL" b="1"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00809"/>
            <a:ext cx="7772400" cy="1899642"/>
          </a:xfrm>
        </p:spPr>
        <p:txBody>
          <a:bodyPr>
            <a:normAutofit fontScale="90000"/>
          </a:bodyPr>
          <a:lstStyle/>
          <a:p>
            <a:r>
              <a:rPr lang="he-IL" b="1" dirty="0" smtClean="0"/>
              <a:t>סוגיות של אלימות כלכלית כלפי נשים במשפחה הפלסטינית בישראל</a:t>
            </a:r>
            <a:r>
              <a:rPr lang="en-US" dirty="0" smtClean="0"/>
              <a:t/>
            </a:r>
            <a:br>
              <a:rPr lang="en-US" dirty="0" smtClean="0"/>
            </a:br>
            <a:r>
              <a:rPr lang="en-US" dirty="0" smtClean="0"/>
              <a:t> </a:t>
            </a:r>
            <a:br>
              <a:rPr lang="en-US" dirty="0" smtClean="0"/>
            </a:br>
            <a:r>
              <a:rPr lang="en-US" b="1" dirty="0" smtClean="0"/>
              <a:t>Issues of Economic violence towards women in the Palestinian </a:t>
            </a:r>
            <a:r>
              <a:rPr lang="he-IL" b="1" dirty="0" smtClean="0"/>
              <a:t/>
            </a:r>
            <a:br>
              <a:rPr lang="he-IL" b="1" dirty="0" smtClean="0"/>
            </a:br>
            <a:r>
              <a:rPr lang="en-US" b="1" dirty="0" smtClean="0"/>
              <a:t>family in Israel</a:t>
            </a:r>
            <a:r>
              <a:rPr lang="en-US" dirty="0" smtClean="0"/>
              <a:t/>
            </a:r>
            <a:br>
              <a:rPr lang="en-US" dirty="0" smtClean="0"/>
            </a:br>
            <a:r>
              <a:rPr lang="en-US" dirty="0" smtClean="0">
                <a:latin typeface="Arial" pitchFamily="34" charset="0"/>
                <a:cs typeface="Arial" pitchFamily="34" charset="0"/>
              </a:rPr>
              <a:t/>
            </a:r>
            <a:br>
              <a:rPr lang="en-US" dirty="0" smtClean="0">
                <a:latin typeface="Arial" pitchFamily="34" charset="0"/>
                <a:cs typeface="Arial" pitchFamily="34" charset="0"/>
              </a:rPr>
            </a:br>
            <a:endParaRPr lang="he-IL" dirty="0">
              <a:latin typeface="Arial" pitchFamily="34" charset="0"/>
              <a:cs typeface="Arial" pitchFamily="34" charset="0"/>
            </a:endParaRPr>
          </a:p>
        </p:txBody>
      </p:sp>
      <p:sp>
        <p:nvSpPr>
          <p:cNvPr id="3" name="Subtitle 2"/>
          <p:cNvSpPr>
            <a:spLocks noGrp="1"/>
          </p:cNvSpPr>
          <p:nvPr>
            <p:ph type="subTitle" idx="1"/>
          </p:nvPr>
        </p:nvSpPr>
        <p:spPr/>
        <p:txBody>
          <a:bodyPr>
            <a:normAutofit fontScale="70000" lnSpcReduction="20000"/>
          </a:bodyPr>
          <a:lstStyle/>
          <a:p>
            <a:endParaRPr lang="he-IL" b="1" dirty="0" smtClean="0">
              <a:solidFill>
                <a:schemeClr val="tx1"/>
              </a:solidFill>
            </a:endParaRPr>
          </a:p>
          <a:p>
            <a:r>
              <a:rPr lang="he-IL" b="1" dirty="0" smtClean="0">
                <a:solidFill>
                  <a:schemeClr val="tx1"/>
                </a:solidFill>
              </a:rPr>
              <a:t>הכנס הארצי של עמותת רוח נשית 2018</a:t>
            </a:r>
            <a:endParaRPr lang="en-US" dirty="0" smtClean="0">
              <a:solidFill>
                <a:schemeClr val="tx1"/>
              </a:solidFill>
            </a:endParaRPr>
          </a:p>
          <a:p>
            <a:r>
              <a:rPr lang="he-IL" dirty="0" smtClean="0">
                <a:solidFill>
                  <a:schemeClr val="tx1"/>
                </a:solidFill>
              </a:rPr>
              <a:t>ד"ר טל </a:t>
            </a:r>
            <a:r>
              <a:rPr lang="he-IL" dirty="0" err="1" smtClean="0">
                <a:solidFill>
                  <a:schemeClr val="tx1"/>
                </a:solidFill>
              </a:rPr>
              <a:t>מלר</a:t>
            </a:r>
            <a:endParaRPr lang="en-US" dirty="0" smtClean="0">
              <a:solidFill>
                <a:schemeClr val="tx1"/>
              </a:solidFill>
            </a:endParaRPr>
          </a:p>
          <a:p>
            <a:r>
              <a:rPr lang="he-IL" dirty="0" smtClean="0">
                <a:solidFill>
                  <a:schemeClr val="tx1"/>
                </a:solidFill>
              </a:rPr>
              <a:t>המכללה האקדמית צפת</a:t>
            </a:r>
            <a:endParaRPr lang="en-US" dirty="0" smtClean="0">
              <a:solidFill>
                <a:schemeClr val="tx1"/>
              </a:solidFill>
            </a:endParaRPr>
          </a:p>
          <a:p>
            <a:r>
              <a:rPr lang="he-IL" dirty="0" smtClean="0">
                <a:solidFill>
                  <a:schemeClr val="tx1"/>
                </a:solidFill>
              </a:rPr>
              <a:t> </a:t>
            </a:r>
            <a:endParaRPr lang="en-US" dirty="0" smtClean="0">
              <a:solidFill>
                <a:schemeClr val="tx1"/>
              </a:solidFill>
            </a:endParaRPr>
          </a:p>
          <a:p>
            <a:endParaRPr lang="he-IL" dirty="0">
              <a:solidFill>
                <a:schemeClr val="tx1"/>
              </a:solidFill>
            </a:endParaRPr>
          </a:p>
        </p:txBody>
      </p:sp>
      <p:pic>
        <p:nvPicPr>
          <p:cNvPr id="4" name="Picture 2" descr="C:\Users\Owner\Documents\Desktop\תמונות\תמונת רקע.jpg"/>
          <p:cNvPicPr>
            <a:picLocks noChangeAspect="1" noChangeArrowheads="1"/>
          </p:cNvPicPr>
          <p:nvPr/>
        </p:nvPicPr>
        <p:blipFill>
          <a:blip r:embed="rId2" cstate="print">
            <a:lum bright="50000"/>
          </a:blip>
          <a:srcRect/>
          <a:stretch>
            <a:fillRect/>
          </a:stretch>
        </p:blipFill>
        <p:spPr bwMode="auto">
          <a:xfrm>
            <a:off x="-1095375" y="-4124325"/>
            <a:ext cx="11334750" cy="15106650"/>
          </a:xfrm>
          <a:prstGeom prst="rect">
            <a:avLst/>
          </a:prstGeom>
          <a:noFill/>
        </p:spPr>
      </p:pic>
      <p:pic>
        <p:nvPicPr>
          <p:cNvPr id="5" name="Picture 2" descr="C:\Users\Owner\Documents\Desktop\תמונות\תמונת רקע.jpg"/>
          <p:cNvPicPr>
            <a:picLocks noChangeAspect="1" noChangeArrowheads="1"/>
          </p:cNvPicPr>
          <p:nvPr/>
        </p:nvPicPr>
        <p:blipFill>
          <a:blip r:embed="rId2" cstate="print">
            <a:lum bright="50000"/>
          </a:blip>
          <a:srcRect/>
          <a:stretch>
            <a:fillRect/>
          </a:stretch>
        </p:blipFill>
        <p:spPr bwMode="auto">
          <a:xfrm>
            <a:off x="-180528" y="-3699792"/>
            <a:ext cx="11334750" cy="15106650"/>
          </a:xfrm>
          <a:prstGeom prst="rect">
            <a:avLst/>
          </a:prstGeom>
          <a:noFill/>
        </p:spPr>
      </p:pic>
      <p:sp>
        <p:nvSpPr>
          <p:cNvPr id="6" name="Rectangle 5"/>
          <p:cNvSpPr/>
          <p:nvPr/>
        </p:nvSpPr>
        <p:spPr>
          <a:xfrm>
            <a:off x="899592" y="188640"/>
            <a:ext cx="7776864" cy="6093976"/>
          </a:xfrm>
          <a:prstGeom prst="rect">
            <a:avLst/>
          </a:prstGeom>
        </p:spPr>
        <p:txBody>
          <a:bodyPr wrap="square">
            <a:spAutoFit/>
          </a:bodyPr>
          <a:lstStyle/>
          <a:p>
            <a:pPr algn="l" rtl="0">
              <a:buNone/>
            </a:pPr>
            <a:r>
              <a:rPr lang="en-US" sz="3000" b="1" dirty="0" err="1" smtClean="0"/>
              <a:t>Walby</a:t>
            </a:r>
            <a:r>
              <a:rPr lang="en-US" sz="3000" b="1" dirty="0" smtClean="0"/>
              <a:t> S. (1989): Theorizing patriarchy. </a:t>
            </a:r>
            <a:r>
              <a:rPr lang="en-US" sz="3000" b="1" dirty="0" smtClean="0"/>
              <a:t>	Sociology</a:t>
            </a:r>
            <a:r>
              <a:rPr lang="en-US" sz="3000" b="1" dirty="0" smtClean="0"/>
              <a:t>, 23 (2), 213-234.  </a:t>
            </a:r>
          </a:p>
          <a:p>
            <a:pPr algn="l" rtl="0">
              <a:buNone/>
            </a:pPr>
            <a:r>
              <a:rPr lang="en-US" sz="3000" b="1" dirty="0" err="1" smtClean="0"/>
              <a:t>Walby</a:t>
            </a:r>
            <a:r>
              <a:rPr lang="en-US" sz="3000" b="1" dirty="0" smtClean="0"/>
              <a:t> S. (1990): From private to public </a:t>
            </a:r>
            <a:r>
              <a:rPr lang="en-US" sz="3000" b="1" dirty="0" smtClean="0"/>
              <a:t>	patriarchy: the </a:t>
            </a:r>
            <a:r>
              <a:rPr lang="en-US" sz="3000" b="1" dirty="0" err="1" smtClean="0"/>
              <a:t>periodisation</a:t>
            </a:r>
            <a:r>
              <a:rPr lang="en-US" sz="3000" b="1" dirty="0" smtClean="0"/>
              <a:t> of 	British 	history. Women’s Studies International 	Forum, 13 (1-2), 91-104.</a:t>
            </a:r>
            <a:endParaRPr lang="en-US" sz="3000" b="1" dirty="0" smtClean="0"/>
          </a:p>
          <a:p>
            <a:pPr algn="l" rtl="0">
              <a:buNone/>
            </a:pPr>
            <a:r>
              <a:rPr lang="en-US" sz="3000" b="1" dirty="0" err="1" smtClean="0"/>
              <a:t>Durusay</a:t>
            </a:r>
            <a:r>
              <a:rPr lang="en-US" sz="3000" b="1" dirty="0" smtClean="0"/>
              <a:t> S. (2013): The unknown reality </a:t>
            </a:r>
            <a:r>
              <a:rPr lang="en-US" sz="3000" b="1" dirty="0" smtClean="0"/>
              <a:t>	of 	women </a:t>
            </a:r>
            <a:r>
              <a:rPr lang="en-US" sz="3000" b="1" dirty="0" smtClean="0"/>
              <a:t>in Turkey: economic </a:t>
            </a:r>
            <a:r>
              <a:rPr lang="en-US" sz="3000" b="1" dirty="0" smtClean="0"/>
              <a:t>	violence</a:t>
            </a:r>
            <a:r>
              <a:rPr lang="en-US" sz="3000" b="1" dirty="0" smtClean="0"/>
              <a:t>. In </a:t>
            </a:r>
            <a:r>
              <a:rPr lang="en-US" sz="3000" b="1" dirty="0" smtClean="0"/>
              <a:t>	Gendered </a:t>
            </a:r>
            <a:r>
              <a:rPr lang="en-US" sz="3000" b="1" dirty="0" smtClean="0"/>
              <a:t>Identities: </a:t>
            </a:r>
            <a:r>
              <a:rPr lang="en-US" sz="3000" b="1" dirty="0" smtClean="0"/>
              <a:t>Criticizing 	Patriarchy </a:t>
            </a:r>
            <a:r>
              <a:rPr lang="en-US" sz="3000" b="1" dirty="0" smtClean="0"/>
              <a:t>in Turkey. </a:t>
            </a:r>
            <a:r>
              <a:rPr lang="en-US" sz="3000" b="1" dirty="0" smtClean="0"/>
              <a:t>Chapter </a:t>
            </a:r>
            <a:r>
              <a:rPr lang="en-US" sz="3000" b="1" dirty="0" smtClean="0"/>
              <a:t>2. Edited by </a:t>
            </a:r>
            <a:r>
              <a:rPr lang="en-US" sz="3000" b="1" dirty="0" smtClean="0"/>
              <a:t>	</a:t>
            </a:r>
            <a:r>
              <a:rPr lang="en-US" sz="3000" b="1" dirty="0" err="1" smtClean="0"/>
              <a:t>Donmez</a:t>
            </a:r>
            <a:r>
              <a:rPr lang="en-US" sz="3000" b="1" dirty="0" smtClean="0"/>
              <a:t> </a:t>
            </a:r>
            <a:r>
              <a:rPr lang="en-US" sz="3000" b="1" dirty="0" smtClean="0"/>
              <a:t>RO, </a:t>
            </a:r>
            <a:r>
              <a:rPr lang="en-US" sz="3000" b="1" dirty="0" err="1" smtClean="0"/>
              <a:t>Ahu</a:t>
            </a:r>
            <a:r>
              <a:rPr lang="en-US" sz="3000" b="1" dirty="0" smtClean="0"/>
              <a:t> </a:t>
            </a:r>
            <a:r>
              <a:rPr lang="en-US" sz="3000" b="1" dirty="0" err="1" smtClean="0"/>
              <a:t>Ozmen</a:t>
            </a:r>
            <a:r>
              <a:rPr lang="en-US" sz="3000" b="1" dirty="0" smtClean="0"/>
              <a:t> F. Lanham, </a:t>
            </a:r>
            <a:r>
              <a:rPr lang="en-US" sz="3000" b="1" dirty="0" smtClean="0"/>
              <a:t>	MD</a:t>
            </a:r>
            <a:r>
              <a:rPr lang="en-US" sz="3000" b="1" dirty="0" smtClean="0"/>
              <a:t>: Lexington </a:t>
            </a:r>
            <a:r>
              <a:rPr lang="en-US" sz="3000" b="1" dirty="0" smtClean="0"/>
              <a:t>Books</a:t>
            </a:r>
            <a:r>
              <a:rPr lang="en-US" sz="3000" b="1" dirty="0" smtClean="0"/>
              <a:t>, 33-50.</a:t>
            </a:r>
            <a:endParaRPr lang="he-IL" sz="3000" b="1" dirty="0" smtClean="0"/>
          </a:p>
          <a:p>
            <a:pPr algn="l" rtl="0">
              <a:buNone/>
            </a:pPr>
            <a:r>
              <a:rPr lang="en-US" sz="3000" b="1" dirty="0" smtClean="0"/>
              <a:t> </a:t>
            </a:r>
            <a:endParaRPr lang="he-IL" sz="3000" b="1"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00809"/>
            <a:ext cx="7772400" cy="1899642"/>
          </a:xfrm>
        </p:spPr>
        <p:txBody>
          <a:bodyPr>
            <a:normAutofit fontScale="90000"/>
          </a:bodyPr>
          <a:lstStyle/>
          <a:p>
            <a:r>
              <a:rPr lang="he-IL" b="1" dirty="0" smtClean="0"/>
              <a:t>סוגיות של אלימות כלכלית כלפי נשים במשפחה הפלסטינית בישראל</a:t>
            </a:r>
            <a:r>
              <a:rPr lang="en-US" dirty="0" smtClean="0"/>
              <a:t/>
            </a:r>
            <a:br>
              <a:rPr lang="en-US" dirty="0" smtClean="0"/>
            </a:br>
            <a:r>
              <a:rPr lang="en-US" dirty="0" smtClean="0"/>
              <a:t> </a:t>
            </a:r>
            <a:br>
              <a:rPr lang="en-US" dirty="0" smtClean="0"/>
            </a:br>
            <a:r>
              <a:rPr lang="en-US" b="1" dirty="0" smtClean="0"/>
              <a:t>Issues of Economic violence towards women in the Palestinian </a:t>
            </a:r>
            <a:r>
              <a:rPr lang="he-IL" b="1" dirty="0" smtClean="0"/>
              <a:t/>
            </a:r>
            <a:br>
              <a:rPr lang="he-IL" b="1" dirty="0" smtClean="0"/>
            </a:br>
            <a:r>
              <a:rPr lang="en-US" b="1" dirty="0" smtClean="0"/>
              <a:t>family in Israel</a:t>
            </a:r>
            <a:r>
              <a:rPr lang="en-US" dirty="0" smtClean="0"/>
              <a:t/>
            </a:r>
            <a:br>
              <a:rPr lang="en-US" dirty="0" smtClean="0"/>
            </a:br>
            <a:r>
              <a:rPr lang="en-US" dirty="0" smtClean="0">
                <a:latin typeface="Arial" pitchFamily="34" charset="0"/>
                <a:cs typeface="Arial" pitchFamily="34" charset="0"/>
              </a:rPr>
              <a:t/>
            </a:r>
            <a:br>
              <a:rPr lang="en-US" dirty="0" smtClean="0">
                <a:latin typeface="Arial" pitchFamily="34" charset="0"/>
                <a:cs typeface="Arial" pitchFamily="34" charset="0"/>
              </a:rPr>
            </a:br>
            <a:endParaRPr lang="he-IL" dirty="0">
              <a:latin typeface="Arial" pitchFamily="34" charset="0"/>
              <a:cs typeface="Arial" pitchFamily="34" charset="0"/>
            </a:endParaRPr>
          </a:p>
        </p:txBody>
      </p:sp>
      <p:sp>
        <p:nvSpPr>
          <p:cNvPr id="3" name="Subtitle 2"/>
          <p:cNvSpPr>
            <a:spLocks noGrp="1"/>
          </p:cNvSpPr>
          <p:nvPr>
            <p:ph type="subTitle" idx="1"/>
          </p:nvPr>
        </p:nvSpPr>
        <p:spPr/>
        <p:txBody>
          <a:bodyPr>
            <a:normAutofit fontScale="70000" lnSpcReduction="20000"/>
          </a:bodyPr>
          <a:lstStyle/>
          <a:p>
            <a:endParaRPr lang="he-IL" b="1" dirty="0" smtClean="0">
              <a:solidFill>
                <a:schemeClr val="tx1"/>
              </a:solidFill>
            </a:endParaRPr>
          </a:p>
          <a:p>
            <a:r>
              <a:rPr lang="he-IL" b="1" dirty="0" smtClean="0">
                <a:solidFill>
                  <a:schemeClr val="tx1"/>
                </a:solidFill>
              </a:rPr>
              <a:t>הכנס הארצי של עמותת רוח נשית 2018</a:t>
            </a:r>
            <a:endParaRPr lang="en-US" dirty="0" smtClean="0">
              <a:solidFill>
                <a:schemeClr val="tx1"/>
              </a:solidFill>
            </a:endParaRPr>
          </a:p>
          <a:p>
            <a:r>
              <a:rPr lang="he-IL" dirty="0" smtClean="0">
                <a:solidFill>
                  <a:schemeClr val="tx1"/>
                </a:solidFill>
              </a:rPr>
              <a:t>ד"ר טל </a:t>
            </a:r>
            <a:r>
              <a:rPr lang="he-IL" dirty="0" err="1" smtClean="0">
                <a:solidFill>
                  <a:schemeClr val="tx1"/>
                </a:solidFill>
              </a:rPr>
              <a:t>מלר</a:t>
            </a:r>
            <a:endParaRPr lang="en-US" dirty="0" smtClean="0">
              <a:solidFill>
                <a:schemeClr val="tx1"/>
              </a:solidFill>
            </a:endParaRPr>
          </a:p>
          <a:p>
            <a:r>
              <a:rPr lang="he-IL" dirty="0" smtClean="0">
                <a:solidFill>
                  <a:schemeClr val="tx1"/>
                </a:solidFill>
              </a:rPr>
              <a:t>המכללה האקדמית צפת</a:t>
            </a:r>
            <a:endParaRPr lang="en-US" dirty="0" smtClean="0">
              <a:solidFill>
                <a:schemeClr val="tx1"/>
              </a:solidFill>
            </a:endParaRPr>
          </a:p>
          <a:p>
            <a:r>
              <a:rPr lang="he-IL" dirty="0" smtClean="0">
                <a:solidFill>
                  <a:schemeClr val="tx1"/>
                </a:solidFill>
              </a:rPr>
              <a:t> </a:t>
            </a:r>
            <a:endParaRPr lang="en-US" dirty="0" smtClean="0">
              <a:solidFill>
                <a:schemeClr val="tx1"/>
              </a:solidFill>
            </a:endParaRPr>
          </a:p>
          <a:p>
            <a:endParaRPr lang="he-IL" dirty="0">
              <a:solidFill>
                <a:schemeClr val="tx1"/>
              </a:solidFill>
            </a:endParaRPr>
          </a:p>
        </p:txBody>
      </p:sp>
      <p:pic>
        <p:nvPicPr>
          <p:cNvPr id="4" name="Picture 2" descr="C:\Users\Owner\Documents\Desktop\תמונות\תמונת רקע.jpg"/>
          <p:cNvPicPr>
            <a:picLocks noChangeAspect="1" noChangeArrowheads="1"/>
          </p:cNvPicPr>
          <p:nvPr/>
        </p:nvPicPr>
        <p:blipFill>
          <a:blip r:embed="rId2" cstate="print">
            <a:lum bright="50000"/>
          </a:blip>
          <a:srcRect/>
          <a:stretch>
            <a:fillRect/>
          </a:stretch>
        </p:blipFill>
        <p:spPr bwMode="auto">
          <a:xfrm>
            <a:off x="-1095375" y="-4124325"/>
            <a:ext cx="7899623" cy="15106650"/>
          </a:xfrm>
          <a:prstGeom prst="rect">
            <a:avLst/>
          </a:prstGeom>
          <a:noFill/>
        </p:spPr>
      </p:pic>
      <p:pic>
        <p:nvPicPr>
          <p:cNvPr id="5" name="Picture 2" descr="C:\Users\Owner\Documents\Desktop\תמונות\תמונת רקע.jpg"/>
          <p:cNvPicPr>
            <a:picLocks noChangeAspect="1" noChangeArrowheads="1"/>
          </p:cNvPicPr>
          <p:nvPr/>
        </p:nvPicPr>
        <p:blipFill>
          <a:blip r:embed="rId2" cstate="print">
            <a:lum bright="50000"/>
          </a:blip>
          <a:srcRect/>
          <a:stretch>
            <a:fillRect/>
          </a:stretch>
        </p:blipFill>
        <p:spPr bwMode="auto">
          <a:xfrm>
            <a:off x="-1260648" y="-3699792"/>
            <a:ext cx="12342862" cy="15106650"/>
          </a:xfrm>
          <a:prstGeom prst="rect">
            <a:avLst/>
          </a:prstGeom>
          <a:noFill/>
        </p:spPr>
      </p:pic>
      <p:sp>
        <p:nvSpPr>
          <p:cNvPr id="7" name="Rectangle 6"/>
          <p:cNvSpPr/>
          <p:nvPr/>
        </p:nvSpPr>
        <p:spPr>
          <a:xfrm>
            <a:off x="611561" y="3244334"/>
            <a:ext cx="9361040" cy="830997"/>
          </a:xfrm>
          <a:prstGeom prst="rect">
            <a:avLst/>
          </a:prstGeom>
        </p:spPr>
        <p:txBody>
          <a:bodyPr wrap="square">
            <a:spAutoFit/>
          </a:bodyPr>
          <a:lstStyle/>
          <a:p>
            <a:pPr>
              <a:buNone/>
            </a:pPr>
            <a:r>
              <a:rPr lang="he-IL" sz="4800" b="1" dirty="0" smtClean="0"/>
              <a:t>      </a:t>
            </a:r>
            <a:endParaRPr lang="he-IL" sz="4800" b="1" dirty="0"/>
          </a:p>
        </p:txBody>
      </p:sp>
      <p:sp>
        <p:nvSpPr>
          <p:cNvPr id="8" name="Rectangle 7"/>
          <p:cNvSpPr/>
          <p:nvPr/>
        </p:nvSpPr>
        <p:spPr>
          <a:xfrm>
            <a:off x="2915816" y="2708920"/>
            <a:ext cx="4131259" cy="369332"/>
          </a:xfrm>
          <a:prstGeom prst="rect">
            <a:avLst/>
          </a:prstGeom>
        </p:spPr>
        <p:txBody>
          <a:bodyPr wrap="square">
            <a:spAutoFit/>
          </a:bodyPr>
          <a:lstStyle/>
          <a:p>
            <a:pPr>
              <a:buNone/>
            </a:pPr>
            <a:endParaRPr lang="he-IL" b="1" dirty="0"/>
          </a:p>
        </p:txBody>
      </p:sp>
      <p:sp>
        <p:nvSpPr>
          <p:cNvPr id="9" name="Rectangle 8"/>
          <p:cNvSpPr/>
          <p:nvPr/>
        </p:nvSpPr>
        <p:spPr>
          <a:xfrm>
            <a:off x="-2323477" y="3244334"/>
            <a:ext cx="11648005" cy="1569660"/>
          </a:xfrm>
          <a:prstGeom prst="rect">
            <a:avLst/>
          </a:prstGeom>
        </p:spPr>
        <p:txBody>
          <a:bodyPr wrap="square">
            <a:spAutoFit/>
          </a:bodyPr>
          <a:lstStyle/>
          <a:p>
            <a:pPr>
              <a:buNone/>
            </a:pPr>
            <a:r>
              <a:rPr lang="he-IL" sz="4800" b="1" dirty="0" smtClean="0"/>
              <a:t>	ירושה</a:t>
            </a:r>
            <a:r>
              <a:rPr lang="he-IL" sz="4800" dirty="0" smtClean="0"/>
              <a:t> </a:t>
            </a:r>
            <a:r>
              <a:rPr lang="he-IL" sz="4800" b="1" dirty="0" smtClean="0"/>
              <a:t>של נשים פלסטיניות </a:t>
            </a:r>
            <a:endParaRPr lang="he-IL" sz="4800" b="1" dirty="0" smtClean="0"/>
          </a:p>
          <a:p>
            <a:pPr>
              <a:buNone/>
            </a:pPr>
            <a:r>
              <a:rPr lang="he-IL" sz="4800" b="1" dirty="0" smtClean="0"/>
              <a:t>	</a:t>
            </a:r>
            <a:r>
              <a:rPr lang="he-IL" sz="4800" b="1" dirty="0" smtClean="0"/>
              <a:t>	אזרחיות </a:t>
            </a:r>
            <a:r>
              <a:rPr lang="he-IL" sz="4800" b="1" dirty="0" smtClean="0"/>
              <a:t>ישראל</a:t>
            </a:r>
            <a:endParaRPr lang="he-IL" sz="4800" b="1"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7" name="Picture 1" descr="C:\Users\Owner\Documents\Desktop\תמונות\תמונת רקע.jpg"/>
          <p:cNvPicPr>
            <a:picLocks noChangeAspect="1" noChangeArrowheads="1"/>
          </p:cNvPicPr>
          <p:nvPr/>
        </p:nvPicPr>
        <p:blipFill>
          <a:blip r:embed="rId2" cstate="print">
            <a:lum bright="50000"/>
          </a:blip>
          <a:srcRect/>
          <a:stretch>
            <a:fillRect/>
          </a:stretch>
        </p:blipFill>
        <p:spPr bwMode="auto">
          <a:xfrm>
            <a:off x="-1095375" y="-4124325"/>
            <a:ext cx="11334750" cy="15106650"/>
          </a:xfrm>
          <a:prstGeom prst="rect">
            <a:avLst/>
          </a:prstGeom>
          <a:noFill/>
        </p:spPr>
      </p:pic>
      <p:sp>
        <p:nvSpPr>
          <p:cNvPr id="2" name="Title 1"/>
          <p:cNvSpPr>
            <a:spLocks noGrp="1"/>
          </p:cNvSpPr>
          <p:nvPr>
            <p:ph type="title"/>
          </p:nvPr>
        </p:nvSpPr>
        <p:spPr/>
        <p:txBody>
          <a:bodyPr/>
          <a:lstStyle/>
          <a:p>
            <a:r>
              <a:rPr lang="he-IL" b="1" dirty="0" err="1" smtClean="0"/>
              <a:t>ניסאא</a:t>
            </a:r>
            <a:r>
              <a:rPr lang="he-IL" b="1" dirty="0" smtClean="0"/>
              <a:t> </a:t>
            </a:r>
            <a:r>
              <a:rPr lang="he-IL" b="1" dirty="0" err="1" smtClean="0"/>
              <a:t>ואאפאק</a:t>
            </a:r>
            <a:r>
              <a:rPr lang="he-IL" b="1" dirty="0" smtClean="0"/>
              <a:t> - נשים ואופקים</a:t>
            </a:r>
            <a:endParaRPr lang="he-IL" dirty="0"/>
          </a:p>
        </p:txBody>
      </p:sp>
      <p:sp>
        <p:nvSpPr>
          <p:cNvPr id="3" name="Content Placeholder 2"/>
          <p:cNvSpPr>
            <a:spLocks noGrp="1"/>
          </p:cNvSpPr>
          <p:nvPr>
            <p:ph idx="1"/>
          </p:nvPr>
        </p:nvSpPr>
        <p:spPr/>
        <p:txBody>
          <a:bodyPr>
            <a:normAutofit fontScale="85000" lnSpcReduction="20000"/>
          </a:bodyPr>
          <a:lstStyle/>
          <a:p>
            <a:r>
              <a:rPr lang="he-IL" b="1" dirty="0" smtClean="0">
                <a:solidFill>
                  <a:srgbClr val="FF0000"/>
                </a:solidFill>
              </a:rPr>
              <a:t>"נשים ואופקים" </a:t>
            </a:r>
            <a:r>
              <a:rPr lang="he-IL" b="1" dirty="0" smtClean="0"/>
              <a:t>עמותת נשים שנוסדה ב-2002 ונועדה לקדם את מעמד הנשים הפלסטיניות בישראל.מטרתה העיקרית היא להעניק כלים חברתיים וכלכליים לנשים כדי להקל על התמודדויותיהן בתחומי חיים שונים לצד חשיפתה לכל מה שקשור לזכויותיהן הדתיות והאזרחיות. עמדות העמותה אינן מנוגדות לדת או למסורת. אדרבא, הן מתבססות על הקוראן ועל דברי הנביא מוחמד, לצד החוקים האזרחים של מדינת ישראל. הן נעזרות בחיזוק עמדותיהן ובקשותיהן באנשי דת ידועים מהעולם הערבי.  </a:t>
            </a:r>
            <a:endParaRPr lang="en-US" b="1" dirty="0" smtClean="0"/>
          </a:p>
          <a:p>
            <a:r>
              <a:rPr lang="he-IL" b="1" dirty="0" smtClean="0"/>
              <a:t>כפי שעולה מסקר שנערך על ידי העמותה </a:t>
            </a:r>
            <a:r>
              <a:rPr lang="he-IL" b="1" dirty="0" smtClean="0"/>
              <a:t>ב-2007: 95</a:t>
            </a:r>
            <a:r>
              <a:rPr lang="he-IL" b="1" dirty="0" smtClean="0"/>
              <a:t>% מהנשים הפלסטיניות בישראל </a:t>
            </a:r>
            <a:r>
              <a:rPr lang="he-IL" b="1" dirty="0" smtClean="0"/>
              <a:t>מוותרות על </a:t>
            </a:r>
            <a:r>
              <a:rPr lang="he-IL" b="1" dirty="0" smtClean="0"/>
              <a:t>חלקן בירושה (עברי, 2007).</a:t>
            </a:r>
            <a:endParaRPr lang="en-US" b="1" dirty="0" smtClean="0"/>
          </a:p>
          <a:p>
            <a:pPr rtl="0"/>
            <a:endParaRPr lang="en-US" b="1" dirty="0" smtClean="0"/>
          </a:p>
          <a:p>
            <a:pPr>
              <a:buNone/>
            </a:pPr>
            <a:endParaRPr lang="he-IL" b="1" dirty="0"/>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7" name="Picture 1" descr="C:\Users\Owner\Documents\Desktop\תמונות\תמונת רקע.jpg"/>
          <p:cNvPicPr>
            <a:picLocks noChangeAspect="1" noChangeArrowheads="1"/>
          </p:cNvPicPr>
          <p:nvPr/>
        </p:nvPicPr>
        <p:blipFill>
          <a:blip r:embed="rId2" cstate="print">
            <a:lum bright="50000"/>
          </a:blip>
          <a:srcRect/>
          <a:stretch>
            <a:fillRect/>
          </a:stretch>
        </p:blipFill>
        <p:spPr bwMode="auto">
          <a:xfrm>
            <a:off x="-1095375" y="-4124325"/>
            <a:ext cx="11334750" cy="15106650"/>
          </a:xfrm>
          <a:prstGeom prst="rect">
            <a:avLst/>
          </a:prstGeom>
          <a:noFill/>
        </p:spPr>
      </p:pic>
      <p:sp>
        <p:nvSpPr>
          <p:cNvPr id="2" name="Title 1"/>
          <p:cNvSpPr>
            <a:spLocks noGrp="1"/>
          </p:cNvSpPr>
          <p:nvPr>
            <p:ph type="title"/>
          </p:nvPr>
        </p:nvSpPr>
        <p:spPr/>
        <p:txBody>
          <a:bodyPr/>
          <a:lstStyle/>
          <a:p>
            <a:endParaRPr lang="he-IL"/>
          </a:p>
        </p:txBody>
      </p:sp>
      <p:sp>
        <p:nvSpPr>
          <p:cNvPr id="3" name="Content Placeholder 2"/>
          <p:cNvSpPr>
            <a:spLocks noGrp="1"/>
          </p:cNvSpPr>
          <p:nvPr>
            <p:ph idx="1"/>
          </p:nvPr>
        </p:nvSpPr>
        <p:spPr>
          <a:xfrm>
            <a:off x="457200" y="1412776"/>
            <a:ext cx="8229600" cy="4713387"/>
          </a:xfrm>
        </p:spPr>
        <p:txBody>
          <a:bodyPr>
            <a:normAutofit/>
          </a:bodyPr>
          <a:lstStyle/>
          <a:p>
            <a:pPr>
              <a:buNone/>
            </a:pPr>
            <a:r>
              <a:rPr lang="he-IL" b="1" dirty="0" smtClean="0">
                <a:solidFill>
                  <a:srgbClr val="FF0000"/>
                </a:solidFill>
              </a:rPr>
              <a:t>מרווה</a:t>
            </a:r>
            <a:r>
              <a:rPr lang="he-IL" b="1" dirty="0" smtClean="0">
                <a:solidFill>
                  <a:srgbClr val="FF0000"/>
                </a:solidFill>
              </a:rPr>
              <a:t>, </a:t>
            </a:r>
            <a:r>
              <a:rPr lang="he-IL" b="1" dirty="0" smtClean="0"/>
              <a:t>בת 31, אקדמאית, נשואה ואם </a:t>
            </a:r>
            <a:r>
              <a:rPr lang="he-IL" b="1" dirty="0" smtClean="0"/>
              <a:t>:</a:t>
            </a:r>
            <a:endParaRPr lang="en-US" b="1" dirty="0" smtClean="0"/>
          </a:p>
          <a:p>
            <a:pPr>
              <a:buNone/>
            </a:pPr>
            <a:r>
              <a:rPr lang="he-IL" b="1" i="1" dirty="0" smtClean="0"/>
              <a:t>  "</a:t>
            </a:r>
            <a:r>
              <a:rPr lang="he-IL" b="1" i="1" dirty="0" smtClean="0"/>
              <a:t>אבא אמר לנו, שאנחנו [הבנות] לא נקבל שום דבר כי אנחנו משפחה מסורתית, זה הולך כאילו בהורשה </a:t>
            </a:r>
            <a:r>
              <a:rPr lang="he-IL" b="1" i="1" dirty="0" smtClean="0">
                <a:solidFill>
                  <a:srgbClr val="FF0000"/>
                </a:solidFill>
              </a:rPr>
              <a:t>מאבא לבנים</a:t>
            </a:r>
            <a:r>
              <a:rPr lang="he-IL" b="1" i="1" dirty="0" smtClean="0"/>
              <a:t>, לא לבנות. וזו אפליה אגב"</a:t>
            </a:r>
            <a:endParaRPr lang="en-US" b="1" dirty="0" smtClean="0"/>
          </a:p>
          <a:p>
            <a:pPr>
              <a:buNone/>
            </a:pPr>
            <a:endParaRPr lang="he-IL" b="1" i="1" dirty="0" smtClean="0"/>
          </a:p>
          <a:p>
            <a:pPr>
              <a:buNone/>
            </a:pPr>
            <a:r>
              <a:rPr lang="he-IL" b="1" i="1" dirty="0" smtClean="0"/>
              <a:t>"</a:t>
            </a:r>
            <a:r>
              <a:rPr lang="he-IL" b="1" i="1" dirty="0" smtClean="0"/>
              <a:t>התפקיד שלי היה </a:t>
            </a:r>
            <a:r>
              <a:rPr lang="he-IL" b="1" i="1" dirty="0" smtClean="0">
                <a:solidFill>
                  <a:srgbClr val="FF0000"/>
                </a:solidFill>
              </a:rPr>
              <a:t>לא להיות בשיחה</a:t>
            </a:r>
            <a:r>
              <a:rPr lang="he-IL" b="1" i="1" dirty="0" smtClean="0"/>
              <a:t>...."</a:t>
            </a:r>
            <a:endParaRPr lang="en-US" b="1" dirty="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7" name="Picture 1" descr="C:\Users\Owner\Documents\Desktop\תמונות\תמונת רקע.jpg"/>
          <p:cNvPicPr>
            <a:picLocks noChangeAspect="1" noChangeArrowheads="1"/>
          </p:cNvPicPr>
          <p:nvPr/>
        </p:nvPicPr>
        <p:blipFill>
          <a:blip r:embed="rId2" cstate="print">
            <a:lum bright="50000"/>
          </a:blip>
          <a:srcRect/>
          <a:stretch>
            <a:fillRect/>
          </a:stretch>
        </p:blipFill>
        <p:spPr bwMode="auto">
          <a:xfrm>
            <a:off x="-1095375" y="-4124325"/>
            <a:ext cx="11334750" cy="15106650"/>
          </a:xfrm>
          <a:prstGeom prst="rect">
            <a:avLst/>
          </a:prstGeom>
          <a:noFill/>
        </p:spPr>
      </p:pic>
      <p:sp>
        <p:nvSpPr>
          <p:cNvPr id="2" name="Title 1"/>
          <p:cNvSpPr>
            <a:spLocks noGrp="1"/>
          </p:cNvSpPr>
          <p:nvPr>
            <p:ph type="title"/>
          </p:nvPr>
        </p:nvSpPr>
        <p:spPr/>
        <p:txBody>
          <a:bodyPr/>
          <a:lstStyle/>
          <a:p>
            <a:endParaRPr lang="he-IL"/>
          </a:p>
        </p:txBody>
      </p:sp>
      <p:sp>
        <p:nvSpPr>
          <p:cNvPr id="3" name="Content Placeholder 2"/>
          <p:cNvSpPr>
            <a:spLocks noGrp="1"/>
          </p:cNvSpPr>
          <p:nvPr>
            <p:ph idx="1"/>
          </p:nvPr>
        </p:nvSpPr>
        <p:spPr>
          <a:xfrm>
            <a:off x="457200" y="1412776"/>
            <a:ext cx="8229600" cy="4713387"/>
          </a:xfrm>
        </p:spPr>
        <p:txBody>
          <a:bodyPr>
            <a:normAutofit/>
          </a:bodyPr>
          <a:lstStyle/>
          <a:p>
            <a:pPr>
              <a:buNone/>
            </a:pPr>
            <a:r>
              <a:rPr lang="he-IL" b="1" dirty="0" err="1" smtClean="0">
                <a:solidFill>
                  <a:srgbClr val="FF0000"/>
                </a:solidFill>
              </a:rPr>
              <a:t>דועא</a:t>
            </a:r>
            <a:r>
              <a:rPr lang="he-IL" b="1" dirty="0" smtClean="0">
                <a:solidFill>
                  <a:srgbClr val="FF0000"/>
                </a:solidFill>
              </a:rPr>
              <a:t>, </a:t>
            </a:r>
            <a:r>
              <a:rPr lang="he-IL" b="1" dirty="0" smtClean="0"/>
              <a:t>בת 30, אקדמאית, נשואה ואם </a:t>
            </a:r>
            <a:r>
              <a:rPr lang="he-IL" b="1" dirty="0" smtClean="0"/>
              <a:t>לשניים: </a:t>
            </a:r>
            <a:endParaRPr lang="en-US" b="1" dirty="0" smtClean="0"/>
          </a:p>
          <a:p>
            <a:pPr>
              <a:buNone/>
            </a:pPr>
            <a:r>
              <a:rPr lang="he-IL" b="1" i="1" dirty="0" smtClean="0"/>
              <a:t>   "</a:t>
            </a:r>
            <a:r>
              <a:rPr lang="he-IL" b="1" i="1" dirty="0" smtClean="0"/>
              <a:t>כאשר מחלקים ירושה, אני לא רוצה כלום. כי אם זה יעשה בעיות עם אחים שלי אני לא רוצה להיות מסוכסכת עם אחים שלי.."</a:t>
            </a:r>
            <a:endParaRPr lang="en-US" b="1"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7" name="Picture 1" descr="C:\Users\Owner\Documents\Desktop\תמונות\תמונת רקע.jpg"/>
          <p:cNvPicPr>
            <a:picLocks noChangeAspect="1" noChangeArrowheads="1"/>
          </p:cNvPicPr>
          <p:nvPr/>
        </p:nvPicPr>
        <p:blipFill>
          <a:blip r:embed="rId2" cstate="print">
            <a:lum bright="50000"/>
          </a:blip>
          <a:srcRect/>
          <a:stretch>
            <a:fillRect/>
          </a:stretch>
        </p:blipFill>
        <p:spPr bwMode="auto">
          <a:xfrm>
            <a:off x="-1095375" y="-4124325"/>
            <a:ext cx="11334750" cy="15106650"/>
          </a:xfrm>
          <a:prstGeom prst="rect">
            <a:avLst/>
          </a:prstGeom>
          <a:noFill/>
        </p:spPr>
      </p:pic>
      <p:sp>
        <p:nvSpPr>
          <p:cNvPr id="2" name="Title 1"/>
          <p:cNvSpPr>
            <a:spLocks noGrp="1"/>
          </p:cNvSpPr>
          <p:nvPr>
            <p:ph type="title"/>
          </p:nvPr>
        </p:nvSpPr>
        <p:spPr/>
        <p:txBody>
          <a:bodyPr/>
          <a:lstStyle/>
          <a:p>
            <a:endParaRPr lang="he-IL"/>
          </a:p>
        </p:txBody>
      </p:sp>
      <p:sp>
        <p:nvSpPr>
          <p:cNvPr id="3" name="Content Placeholder 2"/>
          <p:cNvSpPr>
            <a:spLocks noGrp="1"/>
          </p:cNvSpPr>
          <p:nvPr>
            <p:ph idx="1"/>
          </p:nvPr>
        </p:nvSpPr>
        <p:spPr>
          <a:xfrm>
            <a:off x="457200" y="1412776"/>
            <a:ext cx="8229600" cy="4713387"/>
          </a:xfrm>
        </p:spPr>
        <p:txBody>
          <a:bodyPr>
            <a:normAutofit fontScale="92500" lnSpcReduction="10000"/>
          </a:bodyPr>
          <a:lstStyle/>
          <a:p>
            <a:pPr>
              <a:buNone/>
            </a:pPr>
            <a:r>
              <a:rPr lang="he-IL" b="1" dirty="0" smtClean="0"/>
              <a:t>הקר דפנה (2010)</a:t>
            </a:r>
          </a:p>
          <a:p>
            <a:pPr algn="l" rtl="0">
              <a:buNone/>
            </a:pPr>
            <a:r>
              <a:rPr lang="en-US" b="1" dirty="0" smtClean="0"/>
              <a:t>Hacker, D. (2010</a:t>
            </a:r>
            <a:r>
              <a:rPr lang="en-US" b="1" dirty="0" smtClean="0"/>
              <a:t>). </a:t>
            </a:r>
            <a:r>
              <a:rPr lang="en-US" b="1" dirty="0" smtClean="0"/>
              <a:t>The Gendered dimensions of inheritance: empirical food for legal thought. </a:t>
            </a:r>
            <a:r>
              <a:rPr lang="en-US" b="1" i="1" dirty="0" smtClean="0"/>
              <a:t>Journal of Empirical Legal Studies</a:t>
            </a:r>
            <a:r>
              <a:rPr lang="en-US" b="1" dirty="0" smtClean="0"/>
              <a:t>, 7(2), 322–354.</a:t>
            </a:r>
          </a:p>
          <a:p>
            <a:pPr>
              <a:buNone/>
            </a:pPr>
            <a:r>
              <a:rPr lang="he-IL" b="1" dirty="0" err="1" smtClean="0"/>
              <a:t>אעלימי</a:t>
            </a:r>
            <a:r>
              <a:rPr lang="he-IL" b="1" dirty="0" smtClean="0"/>
              <a:t>-</a:t>
            </a:r>
            <a:r>
              <a:rPr lang="he-IL" b="1" dirty="0" err="1" smtClean="0"/>
              <a:t>קבהה</a:t>
            </a:r>
            <a:r>
              <a:rPr lang="he-IL" b="1" dirty="0" smtClean="0"/>
              <a:t>, נסרין (2017). הסתלקותן של נשים מוסלמיות מהירושה המשפחתית בבתי הדין השרעיים בישראל. בתוך </a:t>
            </a:r>
            <a:r>
              <a:rPr lang="he-IL" b="1" dirty="0" err="1" smtClean="0"/>
              <a:t>יזבק</a:t>
            </a:r>
            <a:r>
              <a:rPr lang="he-IL" b="1" dirty="0" smtClean="0"/>
              <a:t>, ה' </a:t>
            </a:r>
            <a:r>
              <a:rPr lang="he-IL" b="1" dirty="0" err="1" smtClean="0"/>
              <a:t>וקוזמא</a:t>
            </a:r>
            <a:r>
              <a:rPr lang="he-IL" b="1" dirty="0" smtClean="0"/>
              <a:t>, ל' (עורכות). </a:t>
            </a:r>
            <a:r>
              <a:rPr lang="he-IL" b="1" i="1" dirty="0" smtClean="0"/>
              <a:t>מעמד אישי ומגדר</a:t>
            </a:r>
            <a:r>
              <a:rPr lang="he-IL" b="1" dirty="0" smtClean="0"/>
              <a:t>(</a:t>
            </a:r>
            <a:r>
              <a:rPr lang="he-IL" b="1" dirty="0" err="1" smtClean="0"/>
              <a:t>עמ</a:t>
            </a:r>
            <a:r>
              <a:rPr lang="he-IL" b="1" dirty="0" smtClean="0"/>
              <a:t>' 109-139). חיפה:</a:t>
            </a:r>
            <a:r>
              <a:rPr lang="en-US" b="1" dirty="0" smtClean="0"/>
              <a:t> </a:t>
            </a:r>
            <a:r>
              <a:rPr lang="he-IL" b="1" dirty="0" smtClean="0"/>
              <a:t>פרדס.</a:t>
            </a:r>
            <a:endParaRPr lang="he-IL" b="1" dirty="0"/>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7" name="Picture 1" descr="C:\Users\Owner\Documents\Desktop\תמונות\תמונת רקע.jpg"/>
          <p:cNvPicPr>
            <a:picLocks noChangeAspect="1" noChangeArrowheads="1"/>
          </p:cNvPicPr>
          <p:nvPr/>
        </p:nvPicPr>
        <p:blipFill>
          <a:blip r:embed="rId2" cstate="print">
            <a:lum bright="50000"/>
          </a:blip>
          <a:srcRect/>
          <a:stretch>
            <a:fillRect/>
          </a:stretch>
        </p:blipFill>
        <p:spPr bwMode="auto">
          <a:xfrm>
            <a:off x="-1095375" y="-4124325"/>
            <a:ext cx="11334750" cy="15106650"/>
          </a:xfrm>
          <a:prstGeom prst="rect">
            <a:avLst/>
          </a:prstGeom>
          <a:noFill/>
        </p:spPr>
      </p:pic>
      <p:sp>
        <p:nvSpPr>
          <p:cNvPr id="2" name="Title 1"/>
          <p:cNvSpPr>
            <a:spLocks noGrp="1"/>
          </p:cNvSpPr>
          <p:nvPr>
            <p:ph type="title"/>
          </p:nvPr>
        </p:nvSpPr>
        <p:spPr/>
        <p:txBody>
          <a:bodyPr/>
          <a:lstStyle/>
          <a:p>
            <a:endParaRPr lang="he-IL"/>
          </a:p>
        </p:txBody>
      </p:sp>
      <p:sp>
        <p:nvSpPr>
          <p:cNvPr id="3" name="Content Placeholder 2"/>
          <p:cNvSpPr>
            <a:spLocks noGrp="1"/>
          </p:cNvSpPr>
          <p:nvPr>
            <p:ph idx="1"/>
          </p:nvPr>
        </p:nvSpPr>
        <p:spPr/>
        <p:txBody>
          <a:bodyPr>
            <a:normAutofit/>
          </a:bodyPr>
          <a:lstStyle/>
          <a:p>
            <a:pPr>
              <a:buNone/>
            </a:pPr>
            <a:r>
              <a:rPr lang="he-IL" sz="6000" b="1" dirty="0" smtClean="0"/>
              <a:t>אימהות יחידניות פלסטיניות אזרחיות ישראל</a:t>
            </a:r>
            <a:endParaRPr lang="he-IL" sz="6000" b="1" dirty="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20137</TotalTime>
  <Words>803</Words>
  <Application>Microsoft Office PowerPoint</Application>
  <PresentationFormat>On-screen Show (4:3)</PresentationFormat>
  <Paragraphs>114</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סוגיות של אלימות כלכלית כלפי נשים במשפחה הפלסטינית בישראל   Issues of Economic violence towards women in the Palestinian  family in Israel  </vt:lpstr>
      <vt:lpstr>סוגיות של אלימות כלכלית כלפי נשים במשפחה הפלסטינית בישראל   Issues of Economic violence towards women in the Palestinian  family in Israel  </vt:lpstr>
      <vt:lpstr>סוגיות של אלימות כלכלית כלפי נשים במשפחה הפלסטינית בישראל   Issues of Economic violence towards women in the Palestinian  family in Israel  </vt:lpstr>
      <vt:lpstr>סוגיות של אלימות כלכלית כלפי נשים במשפחה הפלסטינית בישראל   Issues of Economic violence towards women in the Palestinian  family in Israel  </vt:lpstr>
      <vt:lpstr>ניסאא ואאפאק - נשים ואופקים</vt:lpstr>
      <vt:lpstr>Slide 6</vt:lpstr>
      <vt:lpstr>Slide 7</vt:lpstr>
      <vt:lpstr>Slide 8</vt:lpstr>
      <vt:lpstr>Slide 9</vt:lpstr>
      <vt:lpstr>Slide 10</vt:lpstr>
      <vt:lpstr>Slide 11</vt:lpstr>
      <vt:lpstr>Slide 12</vt:lpstr>
      <vt:lpstr>Slide 13</vt:lpstr>
      <vt:lpstr>Slide 14</vt:lpstr>
      <vt:lpstr>Slide 15</vt:lpstr>
      <vt:lpstr>תחומי הפיקוח</vt:lpstr>
      <vt:lpstr>Slide 17</vt:lpstr>
      <vt:lpstr>Slide 18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Owner</dc:creator>
  <cp:lastModifiedBy>Owner</cp:lastModifiedBy>
  <cp:revision>113</cp:revision>
  <dcterms:created xsi:type="dcterms:W3CDTF">2016-12-19T07:50:44Z</dcterms:created>
  <dcterms:modified xsi:type="dcterms:W3CDTF">2018-01-07T13:26:00Z</dcterms:modified>
</cp:coreProperties>
</file>