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8" r:id="rId3"/>
    <p:sldId id="269" r:id="rId4"/>
    <p:sldId id="270" r:id="rId5"/>
    <p:sldId id="271" r:id="rId6"/>
    <p:sldId id="274" r:id="rId7"/>
    <p:sldId id="276" r:id="rId8"/>
    <p:sldId id="278" r:id="rId9"/>
    <p:sldId id="279" r:id="rId10"/>
    <p:sldId id="267" r:id="rId11"/>
    <p:sldId id="280" r:id="rId12"/>
    <p:sldId id="272" r:id="rId13"/>
    <p:sldId id="273" r:id="rId14"/>
    <p:sldId id="281" r:id="rId15"/>
    <p:sldId id="282" r:id="rId16"/>
    <p:sldId id="28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7" d="100"/>
          <a:sy n="67" d="100"/>
        </p:scale>
        <p:origin x="64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1/7/2018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1109272"/>
            <a:ext cx="7766936" cy="2941564"/>
          </a:xfrm>
        </p:spPr>
        <p:txBody>
          <a:bodyPr/>
          <a:lstStyle/>
          <a:p>
            <a:pPr algn="ctr" rtl="1"/>
            <a:r>
              <a:rPr lang="he-IL" dirty="0"/>
              <a:t>האישי והפוליטי של אלימות כלכלית: מהשתקה להפרת ההשתקה</a:t>
            </a:r>
            <a:endParaRPr lang="en-US" dirty="0"/>
          </a:p>
        </p:txBody>
      </p:sp>
      <p:sp>
        <p:nvSpPr>
          <p:cNvPr id="3" name="Subtitle 2"/>
          <p:cNvSpPr>
            <a:spLocks noGrp="1"/>
          </p:cNvSpPr>
          <p:nvPr>
            <p:ph type="subTitle" idx="1"/>
          </p:nvPr>
        </p:nvSpPr>
        <p:spPr>
          <a:xfrm>
            <a:off x="1507067" y="4572000"/>
            <a:ext cx="7766936" cy="2533337"/>
          </a:xfrm>
        </p:spPr>
        <p:txBody>
          <a:bodyPr/>
          <a:lstStyle/>
          <a:p>
            <a:pPr algn="ctr" rtl="1"/>
            <a:r>
              <a:rPr lang="he-IL" sz="2800" dirty="0"/>
              <a:t>אורלי בנימין </a:t>
            </a:r>
          </a:p>
          <a:p>
            <a:pPr algn="ctr" rtl="1"/>
            <a:r>
              <a:rPr lang="he-IL" sz="2800" dirty="0"/>
              <a:t>המחלקה לסוציולוגיה, אוניברסיטת בר-אילן</a:t>
            </a:r>
          </a:p>
          <a:p>
            <a:pPr algn="ctr" rtl="1"/>
            <a:endParaRPr lang="he-IL" sz="2800" dirty="0"/>
          </a:p>
          <a:p>
            <a:pPr algn="ctr" rtl="1"/>
            <a:r>
              <a:rPr lang="en-GB" sz="2800" dirty="0"/>
              <a:t>Orly.Benjamin@biu.ac.il</a:t>
            </a:r>
            <a:endParaRPr lang="he-IL" sz="2800" dirty="0"/>
          </a:p>
          <a:p>
            <a:pPr algn="ctr" rtl="1"/>
            <a:endParaRPr lang="he-IL" sz="2800" dirty="0"/>
          </a:p>
          <a:p>
            <a:pPr algn="ctr" rtl="1"/>
            <a:endParaRPr lang="he-IL" sz="2800" dirty="0"/>
          </a:p>
          <a:p>
            <a:pPr algn="ctr"/>
            <a:endParaRPr lang="en-US" sz="2800" dirty="0"/>
          </a:p>
        </p:txBody>
      </p:sp>
    </p:spTree>
    <p:extLst>
      <p:ext uri="{BB962C8B-B14F-4D97-AF65-F5344CB8AC3E}">
        <p14:creationId xmlns:p14="http://schemas.microsoft.com/office/powerpoint/2010/main" val="3464424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D7F3C-FC9C-43A7-B8FA-ABDB2327F6CB}"/>
              </a:ext>
            </a:extLst>
          </p:cNvPr>
          <p:cNvSpPr>
            <a:spLocks noGrp="1"/>
          </p:cNvSpPr>
          <p:nvPr>
            <p:ph type="title"/>
          </p:nvPr>
        </p:nvSpPr>
        <p:spPr/>
        <p:txBody>
          <a:bodyPr/>
          <a:lstStyle/>
          <a:p>
            <a:pPr algn="ctr"/>
            <a:r>
              <a:rPr lang="he-IL" dirty="0"/>
              <a:t>אלימות כלכלית כהתנהגות גברית נורמטיבית</a:t>
            </a:r>
            <a:endParaRPr lang="en-US" dirty="0"/>
          </a:p>
        </p:txBody>
      </p:sp>
      <p:sp>
        <p:nvSpPr>
          <p:cNvPr id="3" name="Content Placeholder 2">
            <a:extLst>
              <a:ext uri="{FF2B5EF4-FFF2-40B4-BE49-F238E27FC236}">
                <a16:creationId xmlns:a16="http://schemas.microsoft.com/office/drawing/2014/main" id="{FC3BE4A3-BAC2-427D-902A-4DA32C6F88DA}"/>
              </a:ext>
            </a:extLst>
          </p:cNvPr>
          <p:cNvSpPr>
            <a:spLocks noGrp="1"/>
          </p:cNvSpPr>
          <p:nvPr>
            <p:ph idx="1"/>
          </p:nvPr>
        </p:nvSpPr>
        <p:spPr>
          <a:xfrm>
            <a:off x="677334" y="2160589"/>
            <a:ext cx="8596668" cy="4764086"/>
          </a:xfrm>
        </p:spPr>
        <p:txBody>
          <a:bodyPr>
            <a:normAutofit lnSpcReduction="10000"/>
          </a:bodyPr>
          <a:lstStyle/>
          <a:p>
            <a:pPr algn="r" rtl="1"/>
            <a:r>
              <a:rPr lang="he-IL" sz="3200" dirty="0"/>
              <a:t>"תפקיד </a:t>
            </a:r>
            <a:r>
              <a:rPr lang="he-IL" sz="3200" b="1" dirty="0">
                <a:solidFill>
                  <a:schemeClr val="accent2">
                    <a:lumMod val="40000"/>
                    <a:lumOff val="60000"/>
                  </a:schemeClr>
                </a:solidFill>
              </a:rPr>
              <a:t>המפרנס הטוב</a:t>
            </a:r>
            <a:r>
              <a:rPr lang="he-IL" sz="3200" dirty="0"/>
              <a:t>" 1982 </a:t>
            </a:r>
            <a:r>
              <a:rPr lang="en-GB" sz="3200" dirty="0"/>
              <a:t>Jessie Bernard</a:t>
            </a:r>
            <a:endParaRPr lang="he-IL" sz="3200" dirty="0"/>
          </a:p>
          <a:p>
            <a:pPr algn="r" rtl="1"/>
            <a:r>
              <a:rPr lang="he-IL" sz="3200" dirty="0"/>
              <a:t>ההירארכיה המגדרית/ </a:t>
            </a:r>
            <a:r>
              <a:rPr lang="he-IL" sz="3200" b="1" dirty="0">
                <a:solidFill>
                  <a:schemeClr val="accent2">
                    <a:lumMod val="40000"/>
                    <a:lumOff val="60000"/>
                  </a:schemeClr>
                </a:solidFill>
              </a:rPr>
              <a:t>המיתוס הרומנטי</a:t>
            </a:r>
          </a:p>
          <a:p>
            <a:pPr marL="0" indent="0" algn="ctr" rtl="1">
              <a:buNone/>
            </a:pPr>
            <a:r>
              <a:rPr lang="he-IL" sz="3200" dirty="0"/>
              <a:t>עיקרון החיזור – גבוה או שווה  [לא רק בעבר]</a:t>
            </a:r>
          </a:p>
          <a:p>
            <a:pPr marL="0" indent="0" algn="r" rtl="1">
              <a:buNone/>
            </a:pPr>
            <a:r>
              <a:rPr lang="he-IL" sz="3200" dirty="0"/>
              <a:t>			הגבר כמלמד, כבוחן, כמנהיג, כפורש חסות.</a:t>
            </a:r>
          </a:p>
          <a:p>
            <a:pPr algn="r" rtl="1"/>
            <a:r>
              <a:rPr lang="he-IL" sz="3200" b="1" dirty="0">
                <a:solidFill>
                  <a:schemeClr val="accent2">
                    <a:lumMod val="40000"/>
                    <a:lumOff val="60000"/>
                  </a:schemeClr>
                </a:solidFill>
              </a:rPr>
              <a:t>הגבר המפתה </a:t>
            </a:r>
            <a:r>
              <a:rPr lang="he-IL" sz="3200" dirty="0"/>
              <a:t>שמכוון לרכושן של נשים יורשות ובעלות הון</a:t>
            </a:r>
          </a:p>
          <a:p>
            <a:pPr marL="0" indent="0" algn="r" rtl="1">
              <a:buNone/>
            </a:pPr>
            <a:r>
              <a:rPr lang="he-IL" dirty="0"/>
              <a:t>הטריילר של 'איך להיות מאהב לטיני' – מהדקה – 1:49 עד 1:51</a:t>
            </a:r>
          </a:p>
          <a:p>
            <a:pPr marL="0" indent="0" algn="r" rtl="1">
              <a:buNone/>
            </a:pPr>
            <a:r>
              <a:rPr lang="en-US" dirty="0"/>
              <a:t>https://www.google.co.il/</a:t>
            </a:r>
            <a:r>
              <a:rPr lang="en-US" dirty="0" err="1"/>
              <a:t>search?q</a:t>
            </a:r>
            <a:r>
              <a:rPr lang="en-US" dirty="0"/>
              <a:t>=</a:t>
            </a:r>
            <a:r>
              <a:rPr lang="en-US" dirty="0" err="1"/>
              <a:t>How+to+be+a+latin+lover&amp;oq</a:t>
            </a:r>
            <a:r>
              <a:rPr lang="en-US" dirty="0"/>
              <a:t>=</a:t>
            </a:r>
            <a:r>
              <a:rPr lang="en-US" dirty="0" err="1"/>
              <a:t>How+to+be+a+latin+lover&amp;aqs</a:t>
            </a:r>
            <a:r>
              <a:rPr lang="en-US" dirty="0"/>
              <a:t>=chrome..69i57j0l5.6894j0j7&amp;sourceid=</a:t>
            </a:r>
            <a:r>
              <a:rPr lang="en-US" dirty="0" err="1"/>
              <a:t>chrome&amp;ie</a:t>
            </a:r>
            <a:r>
              <a:rPr lang="en-US" dirty="0"/>
              <a:t>=UTF-8#kpvalbx=1</a:t>
            </a:r>
          </a:p>
        </p:txBody>
      </p:sp>
    </p:spTree>
    <p:extLst>
      <p:ext uri="{BB962C8B-B14F-4D97-AF65-F5344CB8AC3E}">
        <p14:creationId xmlns:p14="http://schemas.microsoft.com/office/powerpoint/2010/main" val="2759524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4CB8B-0FDA-4DE6-AD99-56D04F9E5B98}"/>
              </a:ext>
            </a:extLst>
          </p:cNvPr>
          <p:cNvSpPr>
            <a:spLocks noGrp="1"/>
          </p:cNvSpPr>
          <p:nvPr>
            <p:ph type="title"/>
          </p:nvPr>
        </p:nvSpPr>
        <p:spPr/>
        <p:txBody>
          <a:bodyPr/>
          <a:lstStyle/>
          <a:p>
            <a:pPr algn="ctr"/>
            <a:r>
              <a:rPr lang="he-IL" dirty="0"/>
              <a:t>השאלה:</a:t>
            </a:r>
            <a:endParaRPr lang="en-US" dirty="0"/>
          </a:p>
        </p:txBody>
      </p:sp>
      <p:sp>
        <p:nvSpPr>
          <p:cNvPr id="3" name="Content Placeholder 2">
            <a:extLst>
              <a:ext uri="{FF2B5EF4-FFF2-40B4-BE49-F238E27FC236}">
                <a16:creationId xmlns:a16="http://schemas.microsoft.com/office/drawing/2014/main" id="{127BE9D1-7846-4DC3-AD4C-65351709B9A5}"/>
              </a:ext>
            </a:extLst>
          </p:cNvPr>
          <p:cNvSpPr>
            <a:spLocks noGrp="1"/>
          </p:cNvSpPr>
          <p:nvPr>
            <p:ph idx="1"/>
          </p:nvPr>
        </p:nvSpPr>
        <p:spPr>
          <a:xfrm>
            <a:off x="677334" y="2160589"/>
            <a:ext cx="8596668" cy="4564061"/>
          </a:xfrm>
        </p:spPr>
        <p:txBody>
          <a:bodyPr>
            <a:normAutofit/>
          </a:bodyPr>
          <a:lstStyle/>
          <a:p>
            <a:pPr marL="0" indent="0" algn="ctr" rtl="1">
              <a:buNone/>
            </a:pPr>
            <a:r>
              <a:rPr lang="he-IL" sz="3600" b="1" dirty="0">
                <a:solidFill>
                  <a:schemeClr val="accent2">
                    <a:lumMod val="75000"/>
                  </a:schemeClr>
                </a:solidFill>
              </a:rPr>
              <a:t>כיצד ההשתקה המוסדית-פוליטית וההשתקה האישית-קהילתית </a:t>
            </a:r>
          </a:p>
          <a:p>
            <a:pPr marL="0" indent="0" algn="ctr" rtl="1">
              <a:buNone/>
            </a:pPr>
            <a:r>
              <a:rPr lang="he-IL" sz="3600" b="1" dirty="0">
                <a:solidFill>
                  <a:schemeClr val="accent2">
                    <a:lumMod val="75000"/>
                  </a:schemeClr>
                </a:solidFill>
              </a:rPr>
              <a:t>תומכות זו בזו?</a:t>
            </a:r>
          </a:p>
          <a:p>
            <a:pPr marL="0" indent="0" algn="ctr" rtl="1">
              <a:buNone/>
            </a:pPr>
            <a:endParaRPr lang="he-IL" sz="3600" b="1" dirty="0">
              <a:solidFill>
                <a:schemeClr val="accent2">
                  <a:lumMod val="75000"/>
                </a:schemeClr>
              </a:solidFill>
            </a:endParaRPr>
          </a:p>
          <a:p>
            <a:pPr marL="0" indent="0" algn="ctr" rtl="1">
              <a:buNone/>
            </a:pPr>
            <a:r>
              <a:rPr lang="he-IL" sz="3600" b="1" dirty="0">
                <a:solidFill>
                  <a:schemeClr val="accent2">
                    <a:lumMod val="75000"/>
                  </a:schemeClr>
                </a:solidFill>
              </a:rPr>
              <a:t>או</a:t>
            </a:r>
          </a:p>
          <a:p>
            <a:pPr marL="0" indent="0" algn="ctr" rtl="1">
              <a:buNone/>
            </a:pPr>
            <a:r>
              <a:rPr lang="he-IL" sz="3600" b="1" dirty="0">
                <a:solidFill>
                  <a:schemeClr val="accent2">
                    <a:lumMod val="75000"/>
                  </a:schemeClr>
                </a:solidFill>
              </a:rPr>
              <a:t>מהו התהליך החברתי שמשתיק את האלימות הכלכלית?</a:t>
            </a:r>
          </a:p>
          <a:p>
            <a:pPr marL="0" indent="0" algn="ctr" rtl="1">
              <a:buNone/>
            </a:pPr>
            <a:endParaRPr lang="en-US" sz="3600" b="1" dirty="0">
              <a:solidFill>
                <a:schemeClr val="accent2">
                  <a:lumMod val="75000"/>
                </a:schemeClr>
              </a:solidFill>
            </a:endParaRPr>
          </a:p>
        </p:txBody>
      </p:sp>
    </p:spTree>
    <p:extLst>
      <p:ext uri="{BB962C8B-B14F-4D97-AF65-F5344CB8AC3E}">
        <p14:creationId xmlns:p14="http://schemas.microsoft.com/office/powerpoint/2010/main" val="2488290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4DB61-60D5-4B3C-9F4E-986843ADE055}"/>
              </a:ext>
            </a:extLst>
          </p:cNvPr>
          <p:cNvSpPr>
            <a:spLocks noGrp="1"/>
          </p:cNvSpPr>
          <p:nvPr>
            <p:ph type="title"/>
          </p:nvPr>
        </p:nvSpPr>
        <p:spPr>
          <a:xfrm>
            <a:off x="1524000" y="2"/>
            <a:ext cx="8100392" cy="548679"/>
          </a:xfrm>
        </p:spPr>
        <p:txBody>
          <a:bodyPr>
            <a:normAutofit fontScale="90000"/>
          </a:bodyPr>
          <a:lstStyle/>
          <a:p>
            <a:pPr algn="ctr" rtl="1">
              <a:defRPr/>
            </a:pPr>
            <a:r>
              <a:rPr lang="he-IL" dirty="0"/>
              <a:t>מחקר 2016: חסמים ומשאבים בהחלצות מעוני</a:t>
            </a:r>
            <a:endParaRPr lang="en-US" dirty="0"/>
          </a:p>
        </p:txBody>
      </p:sp>
      <p:sp>
        <p:nvSpPr>
          <p:cNvPr id="3" name="Content Placeholder 2">
            <a:extLst>
              <a:ext uri="{FF2B5EF4-FFF2-40B4-BE49-F238E27FC236}">
                <a16:creationId xmlns:a16="http://schemas.microsoft.com/office/drawing/2014/main" id="{54600998-7DA5-4FC7-9801-4E3D2525E6A5}"/>
              </a:ext>
            </a:extLst>
          </p:cNvPr>
          <p:cNvSpPr>
            <a:spLocks noGrp="1"/>
          </p:cNvSpPr>
          <p:nvPr>
            <p:ph idx="1"/>
          </p:nvPr>
        </p:nvSpPr>
        <p:spPr>
          <a:xfrm>
            <a:off x="0" y="549276"/>
            <a:ext cx="9696449" cy="6308725"/>
          </a:xfrm>
          <a:extLst/>
        </p:spPr>
        <p:txBody>
          <a:bodyPr>
            <a:normAutofit lnSpcReduction="10000"/>
          </a:bodyPr>
          <a:lstStyle/>
          <a:p>
            <a:pPr marL="0" indent="0" algn="r" rtl="1">
              <a:buNone/>
              <a:defRPr/>
            </a:pPr>
            <a:r>
              <a:rPr lang="he-IL" sz="2800" dirty="0"/>
              <a:t>אחד מבני הזוג שלי לא עובד אז אין לו מאיפה לשלם אפילו מזונות והשני פשט רגל כדי שלא יוכל לשלם לי מזונות; כל הנשים מקבלות ורק אני לא מקבלת; נמאס לי כבר! כמה אני לסבול... אני זכאית למזונות אבל אני לא מקבלת; </a:t>
            </a:r>
            <a:r>
              <a:rPr lang="he-IL" sz="2800" dirty="0">
                <a:highlight>
                  <a:srgbClr val="00FF00"/>
                </a:highlight>
              </a:rPr>
              <a:t>אני פניתי אין ספור פעמים לביטוח לאומי אבל הם לא מביאים לי. הם מסרבים להביא לי כי הם אומרים שבני זוג שלי צריכים לשלם... </a:t>
            </a:r>
            <a:r>
              <a:rPr lang="he-IL" sz="2800" dirty="0"/>
              <a:t>  לשכת רווחה בגדרה היו עוזרים, ופה באשקלון לא עוזרים. אני עושה מלחמה כדי לקבל סיוע כלשהי למשל עזרה לקנות מיטה לילדים. נלחמתי רבות מול העו"ס; הם טוענים שיש הרבה אוכלוסייה גדולה ולכן הם לא יכולים לעזור לכולם; או פניתי אליהם כי  היה קשה מבחינה מסגרות לילדים לקבל הנחה במעון נלחמתי עד שקבלתי הנחה במעון וצהרון...  לא הייתי רוצה ללכת אבל אם אני הולכת לשם סימן שאני זקוקה לעזרה המדינה נותנת תקציב בשביל זה נכון?! אז שיעזרו למי שנזקק צריך לעזור במידת הצורך. כולם לא אותו דבר צריך לתמוך לעזור ולתת להם </a:t>
            </a:r>
          </a:p>
          <a:p>
            <a:pPr marL="0" indent="0" algn="r" rtl="1">
              <a:buNone/>
              <a:defRPr/>
            </a:pPr>
            <a:r>
              <a:rPr lang="he-IL" sz="2800" dirty="0"/>
              <a:t>(חד הורית, אשקלון)</a:t>
            </a:r>
            <a:endParaRPr lang="en-US" sz="2800" dirty="0"/>
          </a:p>
          <a:p>
            <a:pPr marL="0" indent="0">
              <a:buNone/>
              <a:defRPr/>
            </a:pPr>
            <a:endParaRPr lang="en-US" dirty="0"/>
          </a:p>
        </p:txBody>
      </p:sp>
    </p:spTree>
    <p:extLst>
      <p:ext uri="{BB962C8B-B14F-4D97-AF65-F5344CB8AC3E}">
        <p14:creationId xmlns:p14="http://schemas.microsoft.com/office/powerpoint/2010/main" val="2483557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5A2F57-C3CF-4172-B3EF-DEFBFEF38EC8}"/>
              </a:ext>
            </a:extLst>
          </p:cNvPr>
          <p:cNvSpPr txBox="1"/>
          <p:nvPr/>
        </p:nvSpPr>
        <p:spPr>
          <a:xfrm>
            <a:off x="-333375" y="0"/>
            <a:ext cx="12192000" cy="6986528"/>
          </a:xfrm>
          <a:prstGeom prst="rect">
            <a:avLst/>
          </a:prstGeom>
          <a:noFill/>
        </p:spPr>
        <p:txBody>
          <a:bodyPr wrap="square" rtlCol="0">
            <a:spAutoFit/>
          </a:bodyPr>
          <a:lstStyle/>
          <a:p>
            <a:pPr algn="r" rtl="1"/>
            <a:r>
              <a:rPr lang="he-IL" sz="3200" dirty="0"/>
              <a:t>חובות? אין לי חובות, אני לא (   ) משהו, אבל אם בעלי יש לו חובות אז לוקחים אותם מקצבת ילדים שלי ואני הולכת לביטוח לאומי ואני אומרת להם שאני נפרדה ולמה הוא (  ), אומרים לי שאת נפרדה אבל לא גרושה, אמרו לי ללכת לבית משפט ומה זה לילדים שהילדים... מחלקת ילדים, הלכתי אליה אמרו לי לשלם 300 שקל ולחזור, ולא הלכתי, לא עשיתי.</a:t>
            </a:r>
            <a:endParaRPr lang="en-US" sz="3200" dirty="0"/>
          </a:p>
          <a:p>
            <a:pPr algn="r" rtl="1"/>
            <a:r>
              <a:rPr lang="he-IL" sz="3200" b="1" dirty="0"/>
              <a:t>ש</a:t>
            </a:r>
            <a:r>
              <a:rPr lang="he-IL" sz="3200" dirty="0"/>
              <a:t>: אז כרגע יש לך.. (קטעה באמצע)</a:t>
            </a:r>
            <a:endParaRPr lang="en-US" sz="3200" dirty="0"/>
          </a:p>
          <a:p>
            <a:pPr algn="r" rtl="1"/>
            <a:r>
              <a:rPr lang="he-IL" sz="3200" b="1" dirty="0"/>
              <a:t>ת</a:t>
            </a:r>
            <a:r>
              <a:rPr lang="he-IL" sz="3200" dirty="0"/>
              <a:t>: המענק שהיה לי על הילדים לפני כמו חודשיים, בעלי לקח אותו בחוב, חוב בעלי לקחו אותו</a:t>
            </a:r>
            <a:endParaRPr lang="en-US" sz="3200" dirty="0"/>
          </a:p>
          <a:p>
            <a:pPr algn="r" rtl="1"/>
            <a:r>
              <a:rPr lang="he-IL" sz="3200" b="1" dirty="0"/>
              <a:t>ש</a:t>
            </a:r>
            <a:r>
              <a:rPr lang="he-IL" sz="3200" dirty="0"/>
              <a:t>: אז החוב הזה הסתדר כי בעלך לקח את החוב? כאילו לקח על עצמו את האחריות על החוב?</a:t>
            </a:r>
            <a:endParaRPr lang="en-US" sz="3200" dirty="0"/>
          </a:p>
          <a:p>
            <a:pPr algn="r" rtl="1"/>
            <a:r>
              <a:rPr lang="he-IL" sz="3200" b="1" dirty="0"/>
              <a:t>ת</a:t>
            </a:r>
            <a:r>
              <a:rPr lang="he-IL" sz="3200" dirty="0"/>
              <a:t>: </a:t>
            </a:r>
            <a:r>
              <a:rPr lang="he-IL" sz="3200" dirty="0">
                <a:highlight>
                  <a:srgbClr val="00FF00"/>
                </a:highlight>
              </a:rPr>
              <a:t>אמרתי לביטוח שאני נפרדה אמרו לי לא, את נפרדה אבל לא גרושה, הם אומרים ... בעלך חוב, הם לוקחים אותו מקצבת ילדים. רק תעשי החזקת ילדים בבית דין, החזקת ילדים זה תעשה לי הרבה בעיות, בעל יבוא ויהיה הרבה בעיות ואני לא הלכתי.</a:t>
            </a:r>
            <a:endParaRPr lang="en-US" sz="3200" dirty="0">
              <a:highlight>
                <a:srgbClr val="00FF00"/>
              </a:highlight>
            </a:endParaRPr>
          </a:p>
        </p:txBody>
      </p:sp>
    </p:spTree>
    <p:extLst>
      <p:ext uri="{BB962C8B-B14F-4D97-AF65-F5344CB8AC3E}">
        <p14:creationId xmlns:p14="http://schemas.microsoft.com/office/powerpoint/2010/main" val="782455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08C30-83CC-458F-9487-6597DCD12413}"/>
              </a:ext>
            </a:extLst>
          </p:cNvPr>
          <p:cNvSpPr>
            <a:spLocks noGrp="1"/>
          </p:cNvSpPr>
          <p:nvPr>
            <p:ph type="title"/>
          </p:nvPr>
        </p:nvSpPr>
        <p:spPr>
          <a:xfrm>
            <a:off x="523875" y="1"/>
            <a:ext cx="8750127" cy="552450"/>
          </a:xfrm>
        </p:spPr>
        <p:txBody>
          <a:bodyPr>
            <a:normAutofit fontScale="90000"/>
          </a:bodyPr>
          <a:lstStyle/>
          <a:p>
            <a:pPr algn="ctr" rtl="1"/>
            <a:r>
              <a:rPr lang="he-IL" b="1" dirty="0"/>
              <a:t>דיון – דואליות</a:t>
            </a:r>
            <a:br>
              <a:rPr lang="he-IL" b="1" dirty="0"/>
            </a:br>
            <a:endParaRPr lang="en-US" b="1" dirty="0"/>
          </a:p>
        </p:txBody>
      </p:sp>
      <p:sp>
        <p:nvSpPr>
          <p:cNvPr id="3" name="Content Placeholder 2">
            <a:extLst>
              <a:ext uri="{FF2B5EF4-FFF2-40B4-BE49-F238E27FC236}">
                <a16:creationId xmlns:a16="http://schemas.microsoft.com/office/drawing/2014/main" id="{2A5E3218-BB2B-4FF5-AC2C-492382161FC1}"/>
              </a:ext>
            </a:extLst>
          </p:cNvPr>
          <p:cNvSpPr>
            <a:spLocks noGrp="1"/>
          </p:cNvSpPr>
          <p:nvPr>
            <p:ph idx="1"/>
          </p:nvPr>
        </p:nvSpPr>
        <p:spPr>
          <a:xfrm>
            <a:off x="0" y="666750"/>
            <a:ext cx="10420350" cy="6191249"/>
          </a:xfrm>
        </p:spPr>
        <p:txBody>
          <a:bodyPr>
            <a:normAutofit/>
          </a:bodyPr>
          <a:lstStyle/>
          <a:p>
            <a:pPr marL="0" indent="0" algn="r" rtl="1">
              <a:buNone/>
            </a:pPr>
            <a:r>
              <a:rPr lang="he-IL" sz="2800" dirty="0"/>
              <a:t>העובדות הסוציאליות מבינות שבני הזוג חומסים את כספן של הנשים, הן שומעות מהנשים על נזקקות והעדר אפשרות לדיאלוג אך בכל זאת – למרות המאמץ שעשו הפונות להפר את ההשתקה הן נשלחות להתמודד עם האלימות לבדן. </a:t>
            </a:r>
          </a:p>
          <a:p>
            <a:pPr algn="r" rtl="1"/>
            <a:endParaRPr lang="he-IL" sz="2800" b="1" u="sng" dirty="0">
              <a:solidFill>
                <a:schemeClr val="accent2">
                  <a:lumMod val="75000"/>
                </a:schemeClr>
              </a:solidFill>
            </a:endParaRPr>
          </a:p>
          <a:p>
            <a:pPr algn="r" rtl="1"/>
            <a:endParaRPr lang="he-IL" sz="2800" b="1" u="sng" dirty="0">
              <a:solidFill>
                <a:schemeClr val="accent2">
                  <a:lumMod val="75000"/>
                </a:schemeClr>
              </a:solidFill>
            </a:endParaRPr>
          </a:p>
          <a:p>
            <a:pPr marL="0" indent="0" algn="r" rtl="1">
              <a:buNone/>
            </a:pPr>
            <a:r>
              <a:rPr lang="he-IL" sz="2800" b="1" u="sng" dirty="0">
                <a:solidFill>
                  <a:schemeClr val="accent2">
                    <a:lumMod val="75000"/>
                  </a:schemeClr>
                </a:solidFill>
              </a:rPr>
              <a:t>לפנינו ברית שיחית</a:t>
            </a:r>
            <a:r>
              <a:rPr lang="he-IL" sz="2800" dirty="0"/>
              <a:t>:</a:t>
            </a:r>
            <a:r>
              <a:rPr lang="en-US" sz="2800" dirty="0"/>
              <a:t> </a:t>
            </a:r>
            <a:endParaRPr lang="he-IL" sz="2800" dirty="0"/>
          </a:p>
          <a:p>
            <a:pPr marL="0" indent="0" algn="r" rtl="1">
              <a:buNone/>
            </a:pPr>
            <a:r>
              <a:rPr lang="he-IL" sz="2800" dirty="0"/>
              <a:t>ההשתקה מתאפשרת בזכות הברית </a:t>
            </a:r>
          </a:p>
          <a:p>
            <a:pPr marL="0" indent="0" algn="r" rtl="1">
              <a:buNone/>
            </a:pPr>
            <a:r>
              <a:rPr lang="he-IL" sz="2800" dirty="0"/>
              <a:t>בין הדימוי של המשפחה הראויה שבה האשה יכולה באמצעות דיאלוג לנהל את ענייניה לבדה </a:t>
            </a:r>
          </a:p>
          <a:p>
            <a:pPr marL="0" indent="0" algn="r" rtl="1">
              <a:buNone/>
            </a:pPr>
            <a:r>
              <a:rPr lang="he-IL" sz="2800" dirty="0"/>
              <a:t>לבין הדימוי של הפונה כחשודה ברמאות –</a:t>
            </a:r>
          </a:p>
          <a:p>
            <a:pPr algn="r" rtl="1"/>
            <a:endParaRPr lang="en-US" dirty="0"/>
          </a:p>
        </p:txBody>
      </p:sp>
    </p:spTree>
    <p:extLst>
      <p:ext uri="{BB962C8B-B14F-4D97-AF65-F5344CB8AC3E}">
        <p14:creationId xmlns:p14="http://schemas.microsoft.com/office/powerpoint/2010/main" val="1674147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7836D-801F-43AD-ACC7-92D9D1A327B1}"/>
              </a:ext>
            </a:extLst>
          </p:cNvPr>
          <p:cNvSpPr>
            <a:spLocks noGrp="1"/>
          </p:cNvSpPr>
          <p:nvPr>
            <p:ph type="title"/>
          </p:nvPr>
        </p:nvSpPr>
        <p:spPr/>
        <p:txBody>
          <a:bodyPr/>
          <a:lstStyle/>
          <a:p>
            <a:pPr algn="ctr"/>
            <a:r>
              <a:rPr lang="he-IL" dirty="0"/>
              <a:t>דיון (2)</a:t>
            </a:r>
            <a:endParaRPr lang="en-US" dirty="0"/>
          </a:p>
        </p:txBody>
      </p:sp>
      <p:sp>
        <p:nvSpPr>
          <p:cNvPr id="3" name="Content Placeholder 2">
            <a:extLst>
              <a:ext uri="{FF2B5EF4-FFF2-40B4-BE49-F238E27FC236}">
                <a16:creationId xmlns:a16="http://schemas.microsoft.com/office/drawing/2014/main" id="{2F9AE311-27FA-43BE-9B72-8B872058ECAF}"/>
              </a:ext>
            </a:extLst>
          </p:cNvPr>
          <p:cNvSpPr>
            <a:spLocks noGrp="1"/>
          </p:cNvSpPr>
          <p:nvPr>
            <p:ph idx="1"/>
          </p:nvPr>
        </p:nvSpPr>
        <p:spPr>
          <a:xfrm>
            <a:off x="0" y="1333500"/>
            <a:ext cx="9274002" cy="5524499"/>
          </a:xfrm>
        </p:spPr>
        <p:txBody>
          <a:bodyPr>
            <a:normAutofit/>
          </a:bodyPr>
          <a:lstStyle/>
          <a:p>
            <a:pPr algn="r" rtl="1"/>
            <a:r>
              <a:rPr lang="he-IL" sz="2800" b="1" dirty="0">
                <a:solidFill>
                  <a:schemeClr val="accent2">
                    <a:lumMod val="75000"/>
                  </a:schemeClr>
                </a:solidFill>
              </a:rPr>
              <a:t>איך ההשתקה המוסדית-תרבותית וההשקתה האישית-קהילתית תומכות זו בזו?</a:t>
            </a:r>
          </a:p>
          <a:p>
            <a:pPr algn="r" rtl="1"/>
            <a:r>
              <a:rPr lang="he-IL" sz="2800" dirty="0"/>
              <a:t> – ההשתקה המוסדית אותה פוגשות הפונות בשיחתן עם העו"סיות מונעת מהן הבנה של הבעיה, מונעת מהן עזרה ותמיכה רלוונטית – בהינתן ההשתקה המוסדית הן אינן יכולות לגייס עזרה פורמלית ואף לא עזרה לא פורמלית – והן חוזרות להשתקה האישית-קהילתית המבודדת אותן ומחייבת אותן להאחז בקוד הנאמנות למשפחה והקהילה. בהעדר מענה, נשים נמנעות מלפנות לעזרת הרשויות, וההשתקה המוסדית משועתקת. </a:t>
            </a:r>
          </a:p>
          <a:p>
            <a:pPr algn="r" rtl="1"/>
            <a:endParaRPr lang="en-US" sz="2800" dirty="0"/>
          </a:p>
        </p:txBody>
      </p:sp>
    </p:spTree>
    <p:extLst>
      <p:ext uri="{BB962C8B-B14F-4D97-AF65-F5344CB8AC3E}">
        <p14:creationId xmlns:p14="http://schemas.microsoft.com/office/powerpoint/2010/main" val="4239392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5CC4F-E94B-4634-84DC-9A011382C9B8}"/>
              </a:ext>
            </a:extLst>
          </p:cNvPr>
          <p:cNvSpPr>
            <a:spLocks noGrp="1"/>
          </p:cNvSpPr>
          <p:nvPr>
            <p:ph type="title"/>
          </p:nvPr>
        </p:nvSpPr>
        <p:spPr/>
        <p:txBody>
          <a:bodyPr/>
          <a:lstStyle/>
          <a:p>
            <a:pPr algn="ctr" rtl="1"/>
            <a:r>
              <a:rPr lang="he-IL" dirty="0"/>
              <a:t>השלכות ישומיות: </a:t>
            </a:r>
            <a:br>
              <a:rPr lang="he-IL" dirty="0"/>
            </a:br>
            <a:r>
              <a:rPr lang="he-IL" dirty="0"/>
              <a:t>איך נפר את ההשתקה האישית והפוליטית?</a:t>
            </a:r>
            <a:endParaRPr lang="en-US" dirty="0"/>
          </a:p>
        </p:txBody>
      </p:sp>
      <p:sp>
        <p:nvSpPr>
          <p:cNvPr id="3" name="Content Placeholder 2">
            <a:extLst>
              <a:ext uri="{FF2B5EF4-FFF2-40B4-BE49-F238E27FC236}">
                <a16:creationId xmlns:a16="http://schemas.microsoft.com/office/drawing/2014/main" id="{5FC2395D-8CC2-43FE-AF97-768C2E853C4E}"/>
              </a:ext>
            </a:extLst>
          </p:cNvPr>
          <p:cNvSpPr>
            <a:spLocks noGrp="1"/>
          </p:cNvSpPr>
          <p:nvPr>
            <p:ph idx="1"/>
          </p:nvPr>
        </p:nvSpPr>
        <p:spPr>
          <a:xfrm>
            <a:off x="95250" y="2160589"/>
            <a:ext cx="9178752" cy="4697411"/>
          </a:xfrm>
        </p:spPr>
        <p:txBody>
          <a:bodyPr>
            <a:noAutofit/>
          </a:bodyPr>
          <a:lstStyle/>
          <a:p>
            <a:pPr marL="0" indent="0" algn="r" rtl="1">
              <a:buNone/>
            </a:pPr>
            <a:r>
              <a:rPr lang="he-IL" sz="2800" dirty="0"/>
              <a:t>בהינתן תקופת הריאקציה כלפי חקיקה פמיניסטית – </a:t>
            </a:r>
          </a:p>
          <a:p>
            <a:pPr marL="0" indent="0" algn="r" rtl="1">
              <a:buNone/>
            </a:pPr>
            <a:r>
              <a:rPr lang="he-IL" sz="2800" dirty="0"/>
              <a:t>כדאי לחזק ערוצים מקבילים לחקיקה – </a:t>
            </a:r>
          </a:p>
          <a:p>
            <a:pPr algn="r" rtl="1"/>
            <a:r>
              <a:rPr lang="he-IL" sz="2800" dirty="0"/>
              <a:t>הכנסת תכנים להכשרות של עו"סיות </a:t>
            </a:r>
          </a:p>
          <a:p>
            <a:pPr algn="r" rtl="1"/>
            <a:r>
              <a:rPr lang="he-IL" sz="2800" dirty="0"/>
              <a:t>ליווי נשים לתוך מערך המוסדות הרשויות וההליכים בכדי לאפשר להן לקבל הכרה כזכאיות לתמיכה למרות מצבן הפורמלי</a:t>
            </a:r>
          </a:p>
          <a:p>
            <a:pPr algn="r" rtl="1"/>
            <a:r>
              <a:rPr lang="he-IL" sz="2800" dirty="0"/>
              <a:t>הנגשת משאבי תמיכה, משאבים חומריים, משאבי ליווי לילדים – נוכחות מתמדת בכדי לחזק את האפשרות של הנשים להפר את ההשתקה בבואן לגייס משאבים פורמלים ובלתי פורמלים. </a:t>
            </a:r>
          </a:p>
          <a:p>
            <a:pPr marL="0" indent="0" algn="r" rtl="1">
              <a:buNone/>
            </a:pPr>
            <a:endParaRPr lang="he-IL" sz="2800" dirty="0"/>
          </a:p>
          <a:p>
            <a:pPr algn="r" rtl="1"/>
            <a:endParaRPr lang="he-IL" sz="2800" dirty="0"/>
          </a:p>
          <a:p>
            <a:pPr algn="r" rtl="1"/>
            <a:endParaRPr lang="en-US" sz="2800" dirty="0"/>
          </a:p>
        </p:txBody>
      </p:sp>
    </p:spTree>
    <p:extLst>
      <p:ext uri="{BB962C8B-B14F-4D97-AF65-F5344CB8AC3E}">
        <p14:creationId xmlns:p14="http://schemas.microsoft.com/office/powerpoint/2010/main" val="3263421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4B44E-131F-48B6-B6A2-A20DB3DB7D78}"/>
              </a:ext>
            </a:extLst>
          </p:cNvPr>
          <p:cNvSpPr>
            <a:spLocks noGrp="1"/>
          </p:cNvSpPr>
          <p:nvPr>
            <p:ph type="title"/>
          </p:nvPr>
        </p:nvSpPr>
        <p:spPr>
          <a:xfrm>
            <a:off x="677334" y="38100"/>
            <a:ext cx="8596668" cy="842962"/>
          </a:xfrm>
        </p:spPr>
        <p:txBody>
          <a:bodyPr>
            <a:normAutofit fontScale="90000"/>
          </a:bodyPr>
          <a:lstStyle/>
          <a:p>
            <a:pPr algn="ctr"/>
            <a:r>
              <a:rPr lang="he-IL" sz="5400" dirty="0"/>
              <a:t>אלימות?</a:t>
            </a:r>
            <a:endParaRPr lang="en-US" sz="5400" dirty="0"/>
          </a:p>
        </p:txBody>
      </p:sp>
      <p:sp>
        <p:nvSpPr>
          <p:cNvPr id="3" name="Content Placeholder 2">
            <a:extLst>
              <a:ext uri="{FF2B5EF4-FFF2-40B4-BE49-F238E27FC236}">
                <a16:creationId xmlns:a16="http://schemas.microsoft.com/office/drawing/2014/main" id="{EBE0FB05-34DB-4B6C-B89E-3C27B09F8ADE}"/>
              </a:ext>
            </a:extLst>
          </p:cNvPr>
          <p:cNvSpPr>
            <a:spLocks noGrp="1"/>
          </p:cNvSpPr>
          <p:nvPr>
            <p:ph idx="1"/>
          </p:nvPr>
        </p:nvSpPr>
        <p:spPr>
          <a:xfrm>
            <a:off x="-1" y="881063"/>
            <a:ext cx="10067925" cy="5976938"/>
          </a:xfrm>
        </p:spPr>
        <p:txBody>
          <a:bodyPr>
            <a:normAutofit/>
          </a:bodyPr>
          <a:lstStyle/>
          <a:p>
            <a:pPr marL="0" indent="0" algn="ctr" rtl="1">
              <a:buNone/>
            </a:pPr>
            <a:r>
              <a:rPr lang="he-IL" sz="3600" dirty="0"/>
              <a:t>באילו תנאים התנהגות נורמטיבית הופכת להיות מוגדרת חברתית כאלימות?</a:t>
            </a:r>
          </a:p>
          <a:p>
            <a:pPr marL="0" indent="0" algn="ctr" rtl="1">
              <a:buNone/>
            </a:pPr>
            <a:r>
              <a:rPr lang="he-IL" sz="3600" dirty="0"/>
              <a:t> עברה שגוררת ענישה? – נפגעים כראויים להגנה? </a:t>
            </a:r>
            <a:endParaRPr lang="en-US" sz="3600" dirty="0"/>
          </a:p>
        </p:txBody>
      </p:sp>
      <p:sp>
        <p:nvSpPr>
          <p:cNvPr id="4" name="Arrow: Right 3">
            <a:extLst>
              <a:ext uri="{FF2B5EF4-FFF2-40B4-BE49-F238E27FC236}">
                <a16:creationId xmlns:a16="http://schemas.microsoft.com/office/drawing/2014/main" id="{B920288B-4EE9-46DD-8DD9-371771248E69}"/>
              </a:ext>
            </a:extLst>
          </p:cNvPr>
          <p:cNvSpPr/>
          <p:nvPr/>
        </p:nvSpPr>
        <p:spPr>
          <a:xfrm>
            <a:off x="5915025" y="3681412"/>
            <a:ext cx="3448050" cy="1047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 4">
            <a:extLst>
              <a:ext uri="{FF2B5EF4-FFF2-40B4-BE49-F238E27FC236}">
                <a16:creationId xmlns:a16="http://schemas.microsoft.com/office/drawing/2014/main" id="{D9AAD19B-41EE-4DF5-970E-D54B838C5D72}"/>
              </a:ext>
            </a:extLst>
          </p:cNvPr>
          <p:cNvSpPr/>
          <p:nvPr/>
        </p:nvSpPr>
        <p:spPr>
          <a:xfrm>
            <a:off x="495300" y="3671887"/>
            <a:ext cx="3133725" cy="10477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Single Corner Snipped 5">
            <a:extLst>
              <a:ext uri="{FF2B5EF4-FFF2-40B4-BE49-F238E27FC236}">
                <a16:creationId xmlns:a16="http://schemas.microsoft.com/office/drawing/2014/main" id="{27F0BAA8-74C9-484A-BFE2-2D5711A0DB10}"/>
              </a:ext>
            </a:extLst>
          </p:cNvPr>
          <p:cNvSpPr/>
          <p:nvPr/>
        </p:nvSpPr>
        <p:spPr>
          <a:xfrm>
            <a:off x="3952875" y="3019425"/>
            <a:ext cx="1873077" cy="85725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F7AAC29-CC89-4DBE-9E08-4B874AE1CF88}"/>
              </a:ext>
            </a:extLst>
          </p:cNvPr>
          <p:cNvSpPr txBox="1"/>
          <p:nvPr/>
        </p:nvSpPr>
        <p:spPr>
          <a:xfrm>
            <a:off x="4029076" y="3059668"/>
            <a:ext cx="1714500" cy="954107"/>
          </a:xfrm>
          <a:prstGeom prst="rect">
            <a:avLst/>
          </a:prstGeom>
          <a:noFill/>
        </p:spPr>
        <p:txBody>
          <a:bodyPr wrap="square" rtlCol="0">
            <a:spAutoFit/>
          </a:bodyPr>
          <a:lstStyle/>
          <a:p>
            <a:pPr algn="ctr"/>
            <a:r>
              <a:rPr lang="he-IL" sz="2800" dirty="0"/>
              <a:t>ניצול עבדים</a:t>
            </a:r>
            <a:endParaRPr lang="en-US" sz="2800" dirty="0"/>
          </a:p>
        </p:txBody>
      </p:sp>
      <p:sp>
        <p:nvSpPr>
          <p:cNvPr id="8" name="Rectangle: Diagonal Corners Snipped 7">
            <a:extLst>
              <a:ext uri="{FF2B5EF4-FFF2-40B4-BE49-F238E27FC236}">
                <a16:creationId xmlns:a16="http://schemas.microsoft.com/office/drawing/2014/main" id="{8CE3AD8E-629F-432B-AB2E-04A316F22E19}"/>
              </a:ext>
            </a:extLst>
          </p:cNvPr>
          <p:cNvSpPr/>
          <p:nvPr/>
        </p:nvSpPr>
        <p:spPr>
          <a:xfrm>
            <a:off x="4029075" y="4200525"/>
            <a:ext cx="1714500" cy="104775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D601D10-3B8F-4BD4-81F4-97E3BEA2F96E}"/>
              </a:ext>
            </a:extLst>
          </p:cNvPr>
          <p:cNvSpPr txBox="1"/>
          <p:nvPr/>
        </p:nvSpPr>
        <p:spPr>
          <a:xfrm>
            <a:off x="4152900" y="4391025"/>
            <a:ext cx="1495425" cy="830997"/>
          </a:xfrm>
          <a:prstGeom prst="rect">
            <a:avLst/>
          </a:prstGeom>
          <a:noFill/>
        </p:spPr>
        <p:txBody>
          <a:bodyPr wrap="square" rtlCol="0">
            <a:spAutoFit/>
          </a:bodyPr>
          <a:lstStyle/>
          <a:p>
            <a:pPr algn="ctr"/>
            <a:r>
              <a:rPr lang="he-IL" sz="2400" dirty="0"/>
              <a:t>חינוך ילדים</a:t>
            </a:r>
            <a:endParaRPr lang="en-US" sz="2400" dirty="0"/>
          </a:p>
        </p:txBody>
      </p:sp>
      <p:sp>
        <p:nvSpPr>
          <p:cNvPr id="10" name="Rectangle: Single Corner Snipped 9">
            <a:extLst>
              <a:ext uri="{FF2B5EF4-FFF2-40B4-BE49-F238E27FC236}">
                <a16:creationId xmlns:a16="http://schemas.microsoft.com/office/drawing/2014/main" id="{18B573CF-7F1E-4CDB-9630-DDEA31C248C6}"/>
              </a:ext>
            </a:extLst>
          </p:cNvPr>
          <p:cNvSpPr/>
          <p:nvPr/>
        </p:nvSpPr>
        <p:spPr>
          <a:xfrm>
            <a:off x="4029075" y="5638800"/>
            <a:ext cx="1885950" cy="11811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F233C53-B27D-45EA-B98F-6341E6CC2BB0}"/>
              </a:ext>
            </a:extLst>
          </p:cNvPr>
          <p:cNvSpPr txBox="1"/>
          <p:nvPr/>
        </p:nvSpPr>
        <p:spPr>
          <a:xfrm>
            <a:off x="3800475" y="5638800"/>
            <a:ext cx="2476502" cy="954107"/>
          </a:xfrm>
          <a:prstGeom prst="rect">
            <a:avLst/>
          </a:prstGeom>
          <a:noFill/>
        </p:spPr>
        <p:txBody>
          <a:bodyPr wrap="square" rtlCol="0">
            <a:spAutoFit/>
          </a:bodyPr>
          <a:lstStyle/>
          <a:p>
            <a:pPr algn="ctr"/>
            <a:r>
              <a:rPr lang="he-IL" sz="2800" dirty="0"/>
              <a:t>השתעשעות</a:t>
            </a:r>
          </a:p>
          <a:p>
            <a:pPr algn="ctr"/>
            <a:r>
              <a:rPr lang="he-IL" sz="2800" dirty="0"/>
              <a:t> עם בעלי חיים</a:t>
            </a:r>
            <a:endParaRPr lang="en-US" sz="2800" dirty="0"/>
          </a:p>
        </p:txBody>
      </p:sp>
      <p:sp>
        <p:nvSpPr>
          <p:cNvPr id="12" name="TextBox 11">
            <a:extLst>
              <a:ext uri="{FF2B5EF4-FFF2-40B4-BE49-F238E27FC236}">
                <a16:creationId xmlns:a16="http://schemas.microsoft.com/office/drawing/2014/main" id="{E05C46B6-0458-4CCB-B5A2-4EE947EACFAE}"/>
              </a:ext>
            </a:extLst>
          </p:cNvPr>
          <p:cNvSpPr txBox="1"/>
          <p:nvPr/>
        </p:nvSpPr>
        <p:spPr>
          <a:xfrm>
            <a:off x="809625" y="4005857"/>
            <a:ext cx="2238375" cy="377250"/>
          </a:xfrm>
          <a:prstGeom prst="rect">
            <a:avLst/>
          </a:prstGeom>
          <a:noFill/>
        </p:spPr>
        <p:txBody>
          <a:bodyPr wrap="square" rtlCol="0">
            <a:spAutoFit/>
          </a:bodyPr>
          <a:lstStyle/>
          <a:p>
            <a:pPr algn="ctr"/>
            <a:r>
              <a:rPr lang="he-IL" b="1" dirty="0"/>
              <a:t>לא אלימות</a:t>
            </a:r>
            <a:endParaRPr lang="en-US" b="1" dirty="0"/>
          </a:p>
        </p:txBody>
      </p:sp>
      <p:sp>
        <p:nvSpPr>
          <p:cNvPr id="13" name="TextBox 12">
            <a:extLst>
              <a:ext uri="{FF2B5EF4-FFF2-40B4-BE49-F238E27FC236}">
                <a16:creationId xmlns:a16="http://schemas.microsoft.com/office/drawing/2014/main" id="{61655F7F-61C1-4AF9-B715-6625E88E4BF1}"/>
              </a:ext>
            </a:extLst>
          </p:cNvPr>
          <p:cNvSpPr txBox="1"/>
          <p:nvPr/>
        </p:nvSpPr>
        <p:spPr>
          <a:xfrm>
            <a:off x="6143625" y="4013775"/>
            <a:ext cx="2590800" cy="369332"/>
          </a:xfrm>
          <a:prstGeom prst="rect">
            <a:avLst/>
          </a:prstGeom>
          <a:noFill/>
        </p:spPr>
        <p:txBody>
          <a:bodyPr wrap="square" rtlCol="0">
            <a:spAutoFit/>
          </a:bodyPr>
          <a:lstStyle/>
          <a:p>
            <a:pPr algn="ctr"/>
            <a:r>
              <a:rPr lang="he-IL" b="1" dirty="0"/>
              <a:t>אלימות/ הגנה חברתית</a:t>
            </a:r>
            <a:endParaRPr lang="en-US" b="1" dirty="0"/>
          </a:p>
        </p:txBody>
      </p:sp>
    </p:spTree>
    <p:extLst>
      <p:ext uri="{BB962C8B-B14F-4D97-AF65-F5344CB8AC3E}">
        <p14:creationId xmlns:p14="http://schemas.microsoft.com/office/powerpoint/2010/main" val="4241716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88934-9444-4114-90B1-530A1A801374}"/>
              </a:ext>
            </a:extLst>
          </p:cNvPr>
          <p:cNvSpPr>
            <a:spLocks noGrp="1"/>
          </p:cNvSpPr>
          <p:nvPr>
            <p:ph type="title"/>
          </p:nvPr>
        </p:nvSpPr>
        <p:spPr>
          <a:xfrm>
            <a:off x="677334" y="121920"/>
            <a:ext cx="8596668" cy="1808480"/>
          </a:xfrm>
        </p:spPr>
        <p:txBody>
          <a:bodyPr>
            <a:normAutofit/>
          </a:bodyPr>
          <a:lstStyle/>
          <a:p>
            <a:pPr algn="ctr" rtl="1"/>
            <a:r>
              <a:rPr lang="he-IL" dirty="0"/>
              <a:t>הסיפור של שרה בארטהם – אירופה במאה </a:t>
            </a:r>
            <a:br>
              <a:rPr lang="he-IL" dirty="0"/>
            </a:br>
            <a:r>
              <a:rPr lang="he-IL" dirty="0"/>
              <a:t>ה- 19 נשים</a:t>
            </a:r>
            <a:r>
              <a:rPr lang="en-US" dirty="0"/>
              <a:t> </a:t>
            </a:r>
            <a:r>
              <a:rPr lang="he-IL" dirty="0"/>
              <a:t> כ- </a:t>
            </a:r>
            <a:r>
              <a:rPr lang="en-US" dirty="0"/>
              <a:t> </a:t>
            </a:r>
            <a:r>
              <a:rPr lang="en-GB" dirty="0"/>
              <a:t>freak show</a:t>
            </a:r>
            <a:br>
              <a:rPr lang="en-US" dirty="0"/>
            </a:br>
            <a:r>
              <a:rPr lang="en-GB" dirty="0"/>
              <a:t>Black Venus (2010)</a:t>
            </a:r>
            <a:endParaRPr lang="en-US" dirty="0"/>
          </a:p>
        </p:txBody>
      </p:sp>
      <p:pic>
        <p:nvPicPr>
          <p:cNvPr id="1026" name="Picture 2" descr="Image result for sarah baartman movie">
            <a:extLst>
              <a:ext uri="{FF2B5EF4-FFF2-40B4-BE49-F238E27FC236}">
                <a16:creationId xmlns:a16="http://schemas.microsoft.com/office/drawing/2014/main" id="{8F9A6D00-3AE0-4188-9A91-6405FF063A8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7440" y="2160588"/>
            <a:ext cx="6750899" cy="4575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218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5988"/>
            <a:ext cx="8911687" cy="1839012"/>
          </a:xfrm>
        </p:spPr>
        <p:txBody>
          <a:bodyPr>
            <a:normAutofit fontScale="90000"/>
          </a:bodyPr>
          <a:lstStyle/>
          <a:p>
            <a:r>
              <a:rPr lang="en-US" b="1" dirty="0">
                <a:solidFill>
                  <a:schemeClr val="accent5">
                    <a:lumMod val="75000"/>
                  </a:schemeClr>
                </a:solidFill>
              </a:rPr>
              <a:t>Precious</a:t>
            </a:r>
            <a:r>
              <a:rPr lang="en-US" dirty="0"/>
              <a:t> (2009) </a:t>
            </a:r>
            <a:br>
              <a:rPr lang="en-US" dirty="0"/>
            </a:br>
            <a:r>
              <a:rPr lang="en-US" dirty="0"/>
              <a:t>Directed by Lee Daniels</a:t>
            </a:r>
            <a:br>
              <a:rPr lang="en-US" dirty="0"/>
            </a:br>
            <a:r>
              <a:rPr lang="en-US" dirty="0"/>
              <a:t>Co-Produced by Oprah Winfrey</a:t>
            </a:r>
            <a:br>
              <a:rPr lang="en-US" dirty="0"/>
            </a:br>
            <a:r>
              <a:rPr lang="en-US" dirty="0"/>
              <a:t> </a:t>
            </a:r>
          </a:p>
        </p:txBody>
      </p:sp>
      <p:sp>
        <p:nvSpPr>
          <p:cNvPr id="3" name="Content Placeholder 2"/>
          <p:cNvSpPr>
            <a:spLocks noGrp="1"/>
          </p:cNvSpPr>
          <p:nvPr>
            <p:ph idx="1"/>
          </p:nvPr>
        </p:nvSpPr>
        <p:spPr>
          <a:xfrm>
            <a:off x="2592925" y="2661500"/>
            <a:ext cx="8247900" cy="4483453"/>
          </a:xfrm>
        </p:spPr>
        <p:txBody>
          <a:bodyPr/>
          <a:lstStyle/>
          <a:p>
            <a:pPr marL="0" indent="0">
              <a:buNone/>
            </a:pPr>
            <a:r>
              <a:rPr lang="en-US" dirty="0"/>
              <a:t>     </a:t>
            </a:r>
          </a:p>
        </p:txBody>
      </p:sp>
      <p:pic>
        <p:nvPicPr>
          <p:cNvPr id="1028" name="Picture 4" descr="Image result for precious movie 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2713" y="2170964"/>
            <a:ext cx="6314602" cy="4639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839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88C9B83F-64CD-41C1-925F-A08801FFD0BD}"/>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0" name="Straight Connector 79">
              <a:extLst>
                <a:ext uri="{FF2B5EF4-FFF2-40B4-BE49-F238E27FC236}">
                  <a16:creationId xmlns:a16="http://schemas.microsoft.com/office/drawing/2014/main" id="{E1655065-0BD7-4422-BEC0-4401E998090A}"/>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4DDD90AC-ABEC-4A76-9C9C-AD0A5F8FC7F2}"/>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2" name="Rectangle 23">
              <a:extLst>
                <a:ext uri="{FF2B5EF4-FFF2-40B4-BE49-F238E27FC236}">
                  <a16:creationId xmlns:a16="http://schemas.microsoft.com/office/drawing/2014/main" id="{21A8AFEF-EC50-4C0B-9C64-814B76C82090}"/>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5">
              <a:extLst>
                <a:ext uri="{FF2B5EF4-FFF2-40B4-BE49-F238E27FC236}">
                  <a16:creationId xmlns:a16="http://schemas.microsoft.com/office/drawing/2014/main" id="{CAFAA800-E117-4357-84E4-56B63EA03E37}"/>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Isosceles Triangle 83">
              <a:extLst>
                <a:ext uri="{FF2B5EF4-FFF2-40B4-BE49-F238E27FC236}">
                  <a16:creationId xmlns:a16="http://schemas.microsoft.com/office/drawing/2014/main" id="{8DDFC9F4-3B45-402D-8AD7-60B3F08ED755}"/>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7">
              <a:extLst>
                <a:ext uri="{FF2B5EF4-FFF2-40B4-BE49-F238E27FC236}">
                  <a16:creationId xmlns:a16="http://schemas.microsoft.com/office/drawing/2014/main" id="{F26A0854-FBE4-4587-B349-06BE192BD7F6}"/>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28">
              <a:extLst>
                <a:ext uri="{FF2B5EF4-FFF2-40B4-BE49-F238E27FC236}">
                  <a16:creationId xmlns:a16="http://schemas.microsoft.com/office/drawing/2014/main" id="{54A9C4C6-FF7D-470E-BFCA-CE4F60A1F0A8}"/>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29">
              <a:extLst>
                <a:ext uri="{FF2B5EF4-FFF2-40B4-BE49-F238E27FC236}">
                  <a16:creationId xmlns:a16="http://schemas.microsoft.com/office/drawing/2014/main" id="{B1721EA8-4871-45D4-B78F-AE805A3004B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Isosceles Triangle 87">
              <a:extLst>
                <a:ext uri="{FF2B5EF4-FFF2-40B4-BE49-F238E27FC236}">
                  <a16:creationId xmlns:a16="http://schemas.microsoft.com/office/drawing/2014/main" id="{E5763971-E3A3-45C6-9BA8-2E032C7A55EB}"/>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Isosceles Triangle 88">
              <a:extLst>
                <a:ext uri="{FF2B5EF4-FFF2-40B4-BE49-F238E27FC236}">
                  <a16:creationId xmlns:a16="http://schemas.microsoft.com/office/drawing/2014/main" id="{32752E94-0E01-4AF5-A43A-F2FAD8737C29}"/>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2058" name="Picture 10" descr="Image result for ‫קרבות כלבים בישראל‬‎">
            <a:extLst>
              <a:ext uri="{FF2B5EF4-FFF2-40B4-BE49-F238E27FC236}">
                <a16:creationId xmlns:a16="http://schemas.microsoft.com/office/drawing/2014/main" id="{08E9EF4D-DA63-4655-B8AB-D84C7E1CFB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225" r="1850" b="-1"/>
          <a:stretch/>
        </p:blipFill>
        <p:spPr bwMode="auto">
          <a:xfrm>
            <a:off x="888603" y="1261330"/>
            <a:ext cx="4973212" cy="433534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Image result for ‫קרבות כלבים בישראל‬‎">
            <a:extLst>
              <a:ext uri="{FF2B5EF4-FFF2-40B4-BE49-F238E27FC236}">
                <a16:creationId xmlns:a16="http://schemas.microsoft.com/office/drawing/2014/main" id="{93F15097-05A9-4336-BBE8-0637071B848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38CC09B-5555-4A2B-A5FE-9EEADDD1EB11}"/>
              </a:ext>
            </a:extLst>
          </p:cNvPr>
          <p:cNvSpPr>
            <a:spLocks noGrp="1"/>
          </p:cNvSpPr>
          <p:nvPr>
            <p:ph type="title"/>
          </p:nvPr>
        </p:nvSpPr>
        <p:spPr>
          <a:xfrm>
            <a:off x="6094856" y="1680201"/>
            <a:ext cx="3179146" cy="2367559"/>
          </a:xfrm>
        </p:spPr>
        <p:txBody>
          <a:bodyPr vert="horz" lIns="91440" tIns="45720" rIns="91440" bIns="45720" rtlCol="0" anchor="b">
            <a:normAutofit/>
          </a:bodyPr>
          <a:lstStyle/>
          <a:p>
            <a:pPr algn="r"/>
            <a:r>
              <a:rPr lang="en-US" sz="5400"/>
              <a:t>קרבות כלבים </a:t>
            </a:r>
          </a:p>
        </p:txBody>
      </p:sp>
      <p:sp>
        <p:nvSpPr>
          <p:cNvPr id="4" name="AutoShape 2" descr="Image result for ‫קרבות כלבים בישראל‬‎">
            <a:extLst>
              <a:ext uri="{FF2B5EF4-FFF2-40B4-BE49-F238E27FC236}">
                <a16:creationId xmlns:a16="http://schemas.microsoft.com/office/drawing/2014/main" id="{C0C691C8-5559-4CEC-83B9-66DC548C24A6}"/>
              </a:ext>
            </a:extLst>
          </p:cNvPr>
          <p:cNvSpPr>
            <a:spLocks noGrp="1" noChangeAspect="1" noChangeArrowheads="1"/>
          </p:cNvSpPr>
          <p:nvPr>
            <p:ph idx="1"/>
          </p:nvPr>
        </p:nvSpPr>
        <p:spPr bwMode="auto">
          <a:xfrm>
            <a:off x="6094375" y="4047760"/>
            <a:ext cx="3179628" cy="109689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numCol="1" rtlCol="0" anchor="t" anchorCtr="0" compatLnSpc="1">
            <a:prstTxWarp prst="textNoShape">
              <a:avLst/>
            </a:prstTxWarp>
            <a:normAutofit/>
          </a:bodyPr>
          <a:lstStyle/>
          <a:p>
            <a:pPr marL="0" indent="0" algn="r">
              <a:buNone/>
            </a:pPr>
            <a:r>
              <a:rPr lang="en-US">
                <a:solidFill>
                  <a:schemeClr val="tx1">
                    <a:lumMod val="50000"/>
                    <a:lumOff val="50000"/>
                  </a:schemeClr>
                </a:solidFill>
              </a:rPr>
              <a:t> </a:t>
            </a:r>
          </a:p>
        </p:txBody>
      </p:sp>
    </p:spTree>
    <p:extLst>
      <p:ext uri="{BB962C8B-B14F-4D97-AF65-F5344CB8AC3E}">
        <p14:creationId xmlns:p14="http://schemas.microsoft.com/office/powerpoint/2010/main" val="121341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AC731-5B6B-49FF-9C7B-3E33A707807C}"/>
              </a:ext>
            </a:extLst>
          </p:cNvPr>
          <p:cNvSpPr>
            <a:spLocks noGrp="1"/>
          </p:cNvSpPr>
          <p:nvPr>
            <p:ph type="title"/>
          </p:nvPr>
        </p:nvSpPr>
        <p:spPr>
          <a:xfrm>
            <a:off x="0" y="0"/>
            <a:ext cx="9274002" cy="1238250"/>
          </a:xfrm>
        </p:spPr>
        <p:txBody>
          <a:bodyPr>
            <a:normAutofit fontScale="90000"/>
          </a:bodyPr>
          <a:lstStyle/>
          <a:p>
            <a:pPr algn="ctr"/>
            <a:r>
              <a:rPr lang="he-IL" b="1" dirty="0"/>
              <a:t>שתי גישות להבנת התנאים בהם התנהגות נורמטיבית הופכת להיות מוגדרת חברתית כאלימות:</a:t>
            </a:r>
            <a:br>
              <a:rPr lang="he-IL" b="1" dirty="0"/>
            </a:br>
            <a:endParaRPr lang="en-US" b="1" dirty="0"/>
          </a:p>
        </p:txBody>
      </p:sp>
      <p:sp>
        <p:nvSpPr>
          <p:cNvPr id="3" name="Content Placeholder 2">
            <a:extLst>
              <a:ext uri="{FF2B5EF4-FFF2-40B4-BE49-F238E27FC236}">
                <a16:creationId xmlns:a16="http://schemas.microsoft.com/office/drawing/2014/main" id="{88046A1B-609D-4126-AE7F-1CD2DEB2DAB6}"/>
              </a:ext>
            </a:extLst>
          </p:cNvPr>
          <p:cNvSpPr>
            <a:spLocks noGrp="1"/>
          </p:cNvSpPr>
          <p:nvPr>
            <p:ph idx="1"/>
          </p:nvPr>
        </p:nvSpPr>
        <p:spPr>
          <a:xfrm>
            <a:off x="-1" y="1057275"/>
            <a:ext cx="9991725" cy="6229350"/>
          </a:xfrm>
        </p:spPr>
        <p:txBody>
          <a:bodyPr>
            <a:normAutofit/>
          </a:bodyPr>
          <a:lstStyle/>
          <a:p>
            <a:pPr marL="0" indent="0" algn="r" rtl="1">
              <a:buNone/>
            </a:pPr>
            <a:endParaRPr lang="he-IL" sz="2800" dirty="0"/>
          </a:p>
          <a:p>
            <a:pPr marL="0" indent="0" algn="r" rtl="1">
              <a:buNone/>
            </a:pPr>
            <a:endParaRPr lang="he-IL" sz="2800" dirty="0"/>
          </a:p>
          <a:p>
            <a:pPr marL="0" indent="0" algn="r" rtl="1">
              <a:buNone/>
            </a:pPr>
            <a:endParaRPr lang="he-IL" sz="2800" dirty="0"/>
          </a:p>
          <a:p>
            <a:pPr marL="0" indent="0" algn="r" rtl="1">
              <a:buNone/>
            </a:pPr>
            <a:endParaRPr lang="he-IL" sz="2800" dirty="0"/>
          </a:p>
          <a:p>
            <a:pPr marL="0" indent="0" algn="r" rtl="1">
              <a:buNone/>
            </a:pPr>
            <a:endParaRPr lang="he-IL" sz="2800" dirty="0"/>
          </a:p>
          <a:p>
            <a:pPr marL="0" indent="0" algn="r" rtl="1">
              <a:buNone/>
            </a:pPr>
            <a:endParaRPr lang="he-IL" sz="2800" dirty="0"/>
          </a:p>
        </p:txBody>
      </p:sp>
      <p:sp>
        <p:nvSpPr>
          <p:cNvPr id="4" name="Arrow: Right 3">
            <a:extLst>
              <a:ext uri="{FF2B5EF4-FFF2-40B4-BE49-F238E27FC236}">
                <a16:creationId xmlns:a16="http://schemas.microsoft.com/office/drawing/2014/main" id="{F0687715-A6C5-4323-8B83-842221DDA548}"/>
              </a:ext>
            </a:extLst>
          </p:cNvPr>
          <p:cNvSpPr/>
          <p:nvPr/>
        </p:nvSpPr>
        <p:spPr>
          <a:xfrm>
            <a:off x="3962400" y="2033587"/>
            <a:ext cx="3448050" cy="1595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86E3D51-E9A9-4769-804C-8EA3A9811DA9}"/>
              </a:ext>
            </a:extLst>
          </p:cNvPr>
          <p:cNvSpPr/>
          <p:nvPr/>
        </p:nvSpPr>
        <p:spPr>
          <a:xfrm>
            <a:off x="-2" y="1343025"/>
            <a:ext cx="3305177" cy="2419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id="{FFD9934C-495C-4534-866A-4ABED7EB316D}"/>
              </a:ext>
            </a:extLst>
          </p:cNvPr>
          <p:cNvSpPr/>
          <p:nvPr/>
        </p:nvSpPr>
        <p:spPr>
          <a:xfrm>
            <a:off x="7534275" y="1647824"/>
            <a:ext cx="2457449" cy="221932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B764496-0C48-4C14-AAAE-9C021DFD064B}"/>
              </a:ext>
            </a:extLst>
          </p:cNvPr>
          <p:cNvSpPr txBox="1"/>
          <p:nvPr/>
        </p:nvSpPr>
        <p:spPr>
          <a:xfrm>
            <a:off x="4181475" y="2295525"/>
            <a:ext cx="2533650" cy="954107"/>
          </a:xfrm>
          <a:prstGeom prst="rect">
            <a:avLst/>
          </a:prstGeom>
          <a:noFill/>
        </p:spPr>
        <p:txBody>
          <a:bodyPr wrap="square" rtlCol="0">
            <a:spAutoFit/>
          </a:bodyPr>
          <a:lstStyle/>
          <a:p>
            <a:pPr algn="r"/>
            <a:r>
              <a:rPr lang="he-IL" sz="2800" dirty="0"/>
              <a:t>לחץ פוליטי בכיוון חקיקה</a:t>
            </a:r>
            <a:endParaRPr lang="en-US" sz="2800" dirty="0"/>
          </a:p>
        </p:txBody>
      </p:sp>
      <p:sp>
        <p:nvSpPr>
          <p:cNvPr id="8" name="TextBox 7">
            <a:extLst>
              <a:ext uri="{FF2B5EF4-FFF2-40B4-BE49-F238E27FC236}">
                <a16:creationId xmlns:a16="http://schemas.microsoft.com/office/drawing/2014/main" id="{75D4581F-3FAF-4751-832E-CD6F4A342798}"/>
              </a:ext>
            </a:extLst>
          </p:cNvPr>
          <p:cNvSpPr txBox="1"/>
          <p:nvPr/>
        </p:nvSpPr>
        <p:spPr>
          <a:xfrm>
            <a:off x="8210550" y="2628899"/>
            <a:ext cx="1200150" cy="523220"/>
          </a:xfrm>
          <a:prstGeom prst="rect">
            <a:avLst/>
          </a:prstGeom>
          <a:noFill/>
        </p:spPr>
        <p:txBody>
          <a:bodyPr wrap="square" rtlCol="0">
            <a:spAutoFit/>
          </a:bodyPr>
          <a:lstStyle/>
          <a:p>
            <a:pPr algn="r" rtl="1"/>
            <a:r>
              <a:rPr lang="he-IL" sz="2800" dirty="0"/>
              <a:t>ענישה</a:t>
            </a:r>
            <a:endParaRPr lang="en-US" sz="2800" dirty="0"/>
          </a:p>
        </p:txBody>
      </p:sp>
      <p:sp>
        <p:nvSpPr>
          <p:cNvPr id="9" name="TextBox 8">
            <a:extLst>
              <a:ext uri="{FF2B5EF4-FFF2-40B4-BE49-F238E27FC236}">
                <a16:creationId xmlns:a16="http://schemas.microsoft.com/office/drawing/2014/main" id="{84D0A20A-2893-4384-AEFF-69B4570EB80C}"/>
              </a:ext>
            </a:extLst>
          </p:cNvPr>
          <p:cNvSpPr txBox="1"/>
          <p:nvPr/>
        </p:nvSpPr>
        <p:spPr>
          <a:xfrm>
            <a:off x="0" y="1647824"/>
            <a:ext cx="3600451" cy="2246769"/>
          </a:xfrm>
          <a:prstGeom prst="rect">
            <a:avLst/>
          </a:prstGeom>
          <a:noFill/>
        </p:spPr>
        <p:txBody>
          <a:bodyPr wrap="square" rtlCol="0">
            <a:spAutoFit/>
          </a:bodyPr>
          <a:lstStyle/>
          <a:p>
            <a:pPr algn="ctr"/>
            <a:r>
              <a:rPr lang="he-IL" sz="2800" dirty="0"/>
              <a:t>יזמיות</a:t>
            </a:r>
          </a:p>
          <a:p>
            <a:pPr algn="ctr"/>
            <a:r>
              <a:rPr lang="he-IL" sz="2800" dirty="0"/>
              <a:t>מפלגות</a:t>
            </a:r>
          </a:p>
          <a:p>
            <a:pPr algn="ctr"/>
            <a:r>
              <a:rPr lang="he-IL" sz="2800" dirty="0"/>
              <a:t>ארגוני חברה אזרחית</a:t>
            </a:r>
          </a:p>
          <a:p>
            <a:pPr algn="ctr"/>
            <a:r>
              <a:rPr lang="he-IL" sz="2800" dirty="0"/>
              <a:t>תקשורת</a:t>
            </a:r>
          </a:p>
          <a:p>
            <a:pPr algn="ctr"/>
            <a:r>
              <a:rPr lang="he-IL" sz="2800" dirty="0"/>
              <a:t>הפגנות</a:t>
            </a:r>
            <a:endParaRPr lang="en-US" sz="2800" dirty="0"/>
          </a:p>
        </p:txBody>
      </p:sp>
      <p:sp>
        <p:nvSpPr>
          <p:cNvPr id="10" name="Rectangle 9">
            <a:extLst>
              <a:ext uri="{FF2B5EF4-FFF2-40B4-BE49-F238E27FC236}">
                <a16:creationId xmlns:a16="http://schemas.microsoft.com/office/drawing/2014/main" id="{4E83EB03-C194-4D3B-9750-041D580CD614}"/>
              </a:ext>
            </a:extLst>
          </p:cNvPr>
          <p:cNvSpPr/>
          <p:nvPr/>
        </p:nvSpPr>
        <p:spPr>
          <a:xfrm>
            <a:off x="1" y="4124326"/>
            <a:ext cx="3048000" cy="2733674"/>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3200" dirty="0">
                <a:solidFill>
                  <a:schemeClr val="tx1"/>
                </a:solidFill>
              </a:rPr>
              <a:t>יזמיות</a:t>
            </a:r>
          </a:p>
          <a:p>
            <a:pPr algn="ctr"/>
            <a:r>
              <a:rPr lang="he-IL" sz="3200" dirty="0">
                <a:solidFill>
                  <a:schemeClr val="tx1"/>
                </a:solidFill>
              </a:rPr>
              <a:t>מפלגות</a:t>
            </a:r>
          </a:p>
          <a:p>
            <a:pPr algn="ctr"/>
            <a:r>
              <a:rPr lang="he-IL" sz="3200" dirty="0">
                <a:solidFill>
                  <a:schemeClr val="tx1"/>
                </a:solidFill>
              </a:rPr>
              <a:t>ארגוני חברה אזרחית</a:t>
            </a:r>
          </a:p>
          <a:p>
            <a:pPr algn="ctr"/>
            <a:r>
              <a:rPr lang="he-IL" sz="3200" dirty="0">
                <a:solidFill>
                  <a:schemeClr val="tx1"/>
                </a:solidFill>
              </a:rPr>
              <a:t>תקשורת</a:t>
            </a:r>
          </a:p>
          <a:p>
            <a:pPr algn="ctr"/>
            <a:r>
              <a:rPr lang="he-IL" sz="3200" dirty="0">
                <a:solidFill>
                  <a:schemeClr val="tx1"/>
                </a:solidFill>
              </a:rPr>
              <a:t>הפגנות</a:t>
            </a:r>
            <a:endParaRPr lang="en-US" sz="3200" dirty="0">
              <a:solidFill>
                <a:schemeClr val="tx1"/>
              </a:solidFill>
            </a:endParaRPr>
          </a:p>
        </p:txBody>
      </p:sp>
      <p:sp>
        <p:nvSpPr>
          <p:cNvPr id="11" name="Arrow: Right 10">
            <a:extLst>
              <a:ext uri="{FF2B5EF4-FFF2-40B4-BE49-F238E27FC236}">
                <a16:creationId xmlns:a16="http://schemas.microsoft.com/office/drawing/2014/main" id="{D3356086-D822-4228-BAAE-14F3CE759E4F}"/>
              </a:ext>
            </a:extLst>
          </p:cNvPr>
          <p:cNvSpPr/>
          <p:nvPr/>
        </p:nvSpPr>
        <p:spPr>
          <a:xfrm>
            <a:off x="3371850" y="4762500"/>
            <a:ext cx="1866900" cy="123825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8D3F022-D5F6-44D0-8E6B-AADE4AFD42A3}"/>
              </a:ext>
            </a:extLst>
          </p:cNvPr>
          <p:cNvSpPr/>
          <p:nvPr/>
        </p:nvSpPr>
        <p:spPr>
          <a:xfrm>
            <a:off x="4972050" y="4230707"/>
            <a:ext cx="5715000" cy="2570143"/>
          </a:xfrm>
          <a:custGeom>
            <a:avLst/>
            <a:gdLst>
              <a:gd name="connsiteX0" fmla="*/ 1123950 w 3857625"/>
              <a:gd name="connsiteY0" fmla="*/ 485775 h 2886075"/>
              <a:gd name="connsiteX1" fmla="*/ 1123950 w 3857625"/>
              <a:gd name="connsiteY1" fmla="*/ 485775 h 2886075"/>
              <a:gd name="connsiteX2" fmla="*/ 1457325 w 3857625"/>
              <a:gd name="connsiteY2" fmla="*/ 533400 h 2886075"/>
              <a:gd name="connsiteX3" fmla="*/ 1628775 w 3857625"/>
              <a:gd name="connsiteY3" fmla="*/ 581025 h 2886075"/>
              <a:gd name="connsiteX4" fmla="*/ 1781175 w 3857625"/>
              <a:gd name="connsiteY4" fmla="*/ 619125 h 2886075"/>
              <a:gd name="connsiteX5" fmla="*/ 2076450 w 3857625"/>
              <a:gd name="connsiteY5" fmla="*/ 676275 h 2886075"/>
              <a:gd name="connsiteX6" fmla="*/ 2333625 w 3857625"/>
              <a:gd name="connsiteY6" fmla="*/ 752475 h 2886075"/>
              <a:gd name="connsiteX7" fmla="*/ 2562225 w 3857625"/>
              <a:gd name="connsiteY7" fmla="*/ 781050 h 2886075"/>
              <a:gd name="connsiteX8" fmla="*/ 2743200 w 3857625"/>
              <a:gd name="connsiteY8" fmla="*/ 838200 h 2886075"/>
              <a:gd name="connsiteX9" fmla="*/ 2847975 w 3857625"/>
              <a:gd name="connsiteY9" fmla="*/ 866775 h 2886075"/>
              <a:gd name="connsiteX10" fmla="*/ 2914650 w 3857625"/>
              <a:gd name="connsiteY10" fmla="*/ 876300 h 2886075"/>
              <a:gd name="connsiteX11" fmla="*/ 3038475 w 3857625"/>
              <a:gd name="connsiteY11" fmla="*/ 933450 h 2886075"/>
              <a:gd name="connsiteX12" fmla="*/ 3105150 w 3857625"/>
              <a:gd name="connsiteY12" fmla="*/ 942975 h 2886075"/>
              <a:gd name="connsiteX13" fmla="*/ 3152775 w 3857625"/>
              <a:gd name="connsiteY13" fmla="*/ 962025 h 2886075"/>
              <a:gd name="connsiteX14" fmla="*/ 3248025 w 3857625"/>
              <a:gd name="connsiteY14" fmla="*/ 1009650 h 2886075"/>
              <a:gd name="connsiteX15" fmla="*/ 3286125 w 3857625"/>
              <a:gd name="connsiteY15" fmla="*/ 1019175 h 2886075"/>
              <a:gd name="connsiteX16" fmla="*/ 3333750 w 3857625"/>
              <a:gd name="connsiteY16" fmla="*/ 1057275 h 2886075"/>
              <a:gd name="connsiteX17" fmla="*/ 3438525 w 3857625"/>
              <a:gd name="connsiteY17" fmla="*/ 1123950 h 2886075"/>
              <a:gd name="connsiteX18" fmla="*/ 3533775 w 3857625"/>
              <a:gd name="connsiteY18" fmla="*/ 1200150 h 2886075"/>
              <a:gd name="connsiteX19" fmla="*/ 3590925 w 3857625"/>
              <a:gd name="connsiteY19" fmla="*/ 1247775 h 2886075"/>
              <a:gd name="connsiteX20" fmla="*/ 3638550 w 3857625"/>
              <a:gd name="connsiteY20" fmla="*/ 1314450 h 2886075"/>
              <a:gd name="connsiteX21" fmla="*/ 3676650 w 3857625"/>
              <a:gd name="connsiteY21" fmla="*/ 1352550 h 2886075"/>
              <a:gd name="connsiteX22" fmla="*/ 3733800 w 3857625"/>
              <a:gd name="connsiteY22" fmla="*/ 1419225 h 2886075"/>
              <a:gd name="connsiteX23" fmla="*/ 3781425 w 3857625"/>
              <a:gd name="connsiteY23" fmla="*/ 1504950 h 2886075"/>
              <a:gd name="connsiteX24" fmla="*/ 3790950 w 3857625"/>
              <a:gd name="connsiteY24" fmla="*/ 1543050 h 2886075"/>
              <a:gd name="connsiteX25" fmla="*/ 3829050 w 3857625"/>
              <a:gd name="connsiteY25" fmla="*/ 1600200 h 2886075"/>
              <a:gd name="connsiteX26" fmla="*/ 3857625 w 3857625"/>
              <a:gd name="connsiteY26" fmla="*/ 1657350 h 2886075"/>
              <a:gd name="connsiteX27" fmla="*/ 3829050 w 3857625"/>
              <a:gd name="connsiteY27" fmla="*/ 1809750 h 2886075"/>
              <a:gd name="connsiteX28" fmla="*/ 3800475 w 3857625"/>
              <a:gd name="connsiteY28" fmla="*/ 1866900 h 2886075"/>
              <a:gd name="connsiteX29" fmla="*/ 3781425 w 3857625"/>
              <a:gd name="connsiteY29" fmla="*/ 1914525 h 2886075"/>
              <a:gd name="connsiteX30" fmla="*/ 3771900 w 3857625"/>
              <a:gd name="connsiteY30" fmla="*/ 1943100 h 2886075"/>
              <a:gd name="connsiteX31" fmla="*/ 3733800 w 3857625"/>
              <a:gd name="connsiteY31" fmla="*/ 2000250 h 2886075"/>
              <a:gd name="connsiteX32" fmla="*/ 3676650 w 3857625"/>
              <a:gd name="connsiteY32" fmla="*/ 2085975 h 2886075"/>
              <a:gd name="connsiteX33" fmla="*/ 3657600 w 3857625"/>
              <a:gd name="connsiteY33" fmla="*/ 2133600 h 2886075"/>
              <a:gd name="connsiteX34" fmla="*/ 3648075 w 3857625"/>
              <a:gd name="connsiteY34" fmla="*/ 2162175 h 2886075"/>
              <a:gd name="connsiteX35" fmla="*/ 3581400 w 3857625"/>
              <a:gd name="connsiteY35" fmla="*/ 2228850 h 2886075"/>
              <a:gd name="connsiteX36" fmla="*/ 3457575 w 3857625"/>
              <a:gd name="connsiteY36" fmla="*/ 2362200 h 2886075"/>
              <a:gd name="connsiteX37" fmla="*/ 3419475 w 3857625"/>
              <a:gd name="connsiteY37" fmla="*/ 2381250 h 2886075"/>
              <a:gd name="connsiteX38" fmla="*/ 3362325 w 3857625"/>
              <a:gd name="connsiteY38" fmla="*/ 2447925 h 2886075"/>
              <a:gd name="connsiteX39" fmla="*/ 3324225 w 3857625"/>
              <a:gd name="connsiteY39" fmla="*/ 2476500 h 2886075"/>
              <a:gd name="connsiteX40" fmla="*/ 3286125 w 3857625"/>
              <a:gd name="connsiteY40" fmla="*/ 2514600 h 2886075"/>
              <a:gd name="connsiteX41" fmla="*/ 3228975 w 3857625"/>
              <a:gd name="connsiteY41" fmla="*/ 2552700 h 2886075"/>
              <a:gd name="connsiteX42" fmla="*/ 3209925 w 3857625"/>
              <a:gd name="connsiteY42" fmla="*/ 2590800 h 2886075"/>
              <a:gd name="connsiteX43" fmla="*/ 3181350 w 3857625"/>
              <a:gd name="connsiteY43" fmla="*/ 2600325 h 2886075"/>
              <a:gd name="connsiteX44" fmla="*/ 3133725 w 3857625"/>
              <a:gd name="connsiteY44" fmla="*/ 2619375 h 2886075"/>
              <a:gd name="connsiteX45" fmla="*/ 3067050 w 3857625"/>
              <a:gd name="connsiteY45" fmla="*/ 2676525 h 2886075"/>
              <a:gd name="connsiteX46" fmla="*/ 3019425 w 3857625"/>
              <a:gd name="connsiteY46" fmla="*/ 2686050 h 2886075"/>
              <a:gd name="connsiteX47" fmla="*/ 2971800 w 3857625"/>
              <a:gd name="connsiteY47" fmla="*/ 2705100 h 2886075"/>
              <a:gd name="connsiteX48" fmla="*/ 2924175 w 3857625"/>
              <a:gd name="connsiteY48" fmla="*/ 2733675 h 2886075"/>
              <a:gd name="connsiteX49" fmla="*/ 2876550 w 3857625"/>
              <a:gd name="connsiteY49" fmla="*/ 2771775 h 2886075"/>
              <a:gd name="connsiteX50" fmla="*/ 2828925 w 3857625"/>
              <a:gd name="connsiteY50" fmla="*/ 2781300 h 2886075"/>
              <a:gd name="connsiteX51" fmla="*/ 2724150 w 3857625"/>
              <a:gd name="connsiteY51" fmla="*/ 2809875 h 2886075"/>
              <a:gd name="connsiteX52" fmla="*/ 2686050 w 3857625"/>
              <a:gd name="connsiteY52" fmla="*/ 2819400 h 2886075"/>
              <a:gd name="connsiteX53" fmla="*/ 2533650 w 3857625"/>
              <a:gd name="connsiteY53" fmla="*/ 2828925 h 2886075"/>
              <a:gd name="connsiteX54" fmla="*/ 2438400 w 3857625"/>
              <a:gd name="connsiteY54" fmla="*/ 2847975 h 2886075"/>
              <a:gd name="connsiteX55" fmla="*/ 2343150 w 3857625"/>
              <a:gd name="connsiteY55" fmla="*/ 2867025 h 2886075"/>
              <a:gd name="connsiteX56" fmla="*/ 2181225 w 3857625"/>
              <a:gd name="connsiteY56" fmla="*/ 2886075 h 2886075"/>
              <a:gd name="connsiteX57" fmla="*/ 1809750 w 3857625"/>
              <a:gd name="connsiteY57" fmla="*/ 2876550 h 2886075"/>
              <a:gd name="connsiteX58" fmla="*/ 1704975 w 3857625"/>
              <a:gd name="connsiteY58" fmla="*/ 2847975 h 2886075"/>
              <a:gd name="connsiteX59" fmla="*/ 1666875 w 3857625"/>
              <a:gd name="connsiteY59" fmla="*/ 2828925 h 2886075"/>
              <a:gd name="connsiteX60" fmla="*/ 1609725 w 3857625"/>
              <a:gd name="connsiteY60" fmla="*/ 2809875 h 2886075"/>
              <a:gd name="connsiteX61" fmla="*/ 1524000 w 3857625"/>
              <a:gd name="connsiteY61" fmla="*/ 2743200 h 2886075"/>
              <a:gd name="connsiteX62" fmla="*/ 1504950 w 3857625"/>
              <a:gd name="connsiteY62" fmla="*/ 2714625 h 2886075"/>
              <a:gd name="connsiteX63" fmla="*/ 1466850 w 3857625"/>
              <a:gd name="connsiteY63" fmla="*/ 2657475 h 2886075"/>
              <a:gd name="connsiteX64" fmla="*/ 1447800 w 3857625"/>
              <a:gd name="connsiteY64" fmla="*/ 2619375 h 2886075"/>
              <a:gd name="connsiteX65" fmla="*/ 1428750 w 3857625"/>
              <a:gd name="connsiteY65" fmla="*/ 2590800 h 2886075"/>
              <a:gd name="connsiteX66" fmla="*/ 1409700 w 3857625"/>
              <a:gd name="connsiteY66" fmla="*/ 2524125 h 2886075"/>
              <a:gd name="connsiteX67" fmla="*/ 1419225 w 3857625"/>
              <a:gd name="connsiteY67" fmla="*/ 2400300 h 2886075"/>
              <a:gd name="connsiteX68" fmla="*/ 1447800 w 3857625"/>
              <a:gd name="connsiteY68" fmla="*/ 2390775 h 2886075"/>
              <a:gd name="connsiteX69" fmla="*/ 1466850 w 3857625"/>
              <a:gd name="connsiteY69" fmla="*/ 2362200 h 2886075"/>
              <a:gd name="connsiteX70" fmla="*/ 1457325 w 3857625"/>
              <a:gd name="connsiteY70" fmla="*/ 2295525 h 2886075"/>
              <a:gd name="connsiteX71" fmla="*/ 1400175 w 3857625"/>
              <a:gd name="connsiteY71" fmla="*/ 2247900 h 2886075"/>
              <a:gd name="connsiteX72" fmla="*/ 1333500 w 3857625"/>
              <a:gd name="connsiteY72" fmla="*/ 2181225 h 2886075"/>
              <a:gd name="connsiteX73" fmla="*/ 1314450 w 3857625"/>
              <a:gd name="connsiteY73" fmla="*/ 2152650 h 2886075"/>
              <a:gd name="connsiteX74" fmla="*/ 1228725 w 3857625"/>
              <a:gd name="connsiteY74" fmla="*/ 2085975 h 2886075"/>
              <a:gd name="connsiteX75" fmla="*/ 1181100 w 3857625"/>
              <a:gd name="connsiteY75" fmla="*/ 2028825 h 2886075"/>
              <a:gd name="connsiteX76" fmla="*/ 1114425 w 3857625"/>
              <a:gd name="connsiteY76" fmla="*/ 2000250 h 2886075"/>
              <a:gd name="connsiteX77" fmla="*/ 1085850 w 3857625"/>
              <a:gd name="connsiteY77" fmla="*/ 1981200 h 2886075"/>
              <a:gd name="connsiteX78" fmla="*/ 1000125 w 3857625"/>
              <a:gd name="connsiteY78" fmla="*/ 1990725 h 2886075"/>
              <a:gd name="connsiteX79" fmla="*/ 962025 w 3857625"/>
              <a:gd name="connsiteY79" fmla="*/ 2000250 h 2886075"/>
              <a:gd name="connsiteX80" fmla="*/ 876300 w 3857625"/>
              <a:gd name="connsiteY80" fmla="*/ 2019300 h 2886075"/>
              <a:gd name="connsiteX81" fmla="*/ 762000 w 3857625"/>
              <a:gd name="connsiteY81" fmla="*/ 2028825 h 2886075"/>
              <a:gd name="connsiteX82" fmla="*/ 304800 w 3857625"/>
              <a:gd name="connsiteY82" fmla="*/ 2019300 h 2886075"/>
              <a:gd name="connsiteX83" fmla="*/ 333375 w 3857625"/>
              <a:gd name="connsiteY83" fmla="*/ 1876425 h 2886075"/>
              <a:gd name="connsiteX84" fmla="*/ 352425 w 3857625"/>
              <a:gd name="connsiteY84" fmla="*/ 1819275 h 2886075"/>
              <a:gd name="connsiteX85" fmla="*/ 447675 w 3857625"/>
              <a:gd name="connsiteY85" fmla="*/ 1619250 h 2886075"/>
              <a:gd name="connsiteX86" fmla="*/ 466725 w 3857625"/>
              <a:gd name="connsiteY86" fmla="*/ 1581150 h 2886075"/>
              <a:gd name="connsiteX87" fmla="*/ 514350 w 3857625"/>
              <a:gd name="connsiteY87" fmla="*/ 1466850 h 2886075"/>
              <a:gd name="connsiteX88" fmla="*/ 542925 w 3857625"/>
              <a:gd name="connsiteY88" fmla="*/ 1457325 h 2886075"/>
              <a:gd name="connsiteX89" fmla="*/ 561975 w 3857625"/>
              <a:gd name="connsiteY89" fmla="*/ 1428750 h 2886075"/>
              <a:gd name="connsiteX90" fmla="*/ 590550 w 3857625"/>
              <a:gd name="connsiteY90" fmla="*/ 1419225 h 2886075"/>
              <a:gd name="connsiteX91" fmla="*/ 619125 w 3857625"/>
              <a:gd name="connsiteY91" fmla="*/ 1400175 h 2886075"/>
              <a:gd name="connsiteX92" fmla="*/ 609600 w 3857625"/>
              <a:gd name="connsiteY92" fmla="*/ 1333500 h 2886075"/>
              <a:gd name="connsiteX93" fmla="*/ 542925 w 3857625"/>
              <a:gd name="connsiteY93" fmla="*/ 1276350 h 2886075"/>
              <a:gd name="connsiteX94" fmla="*/ 466725 w 3857625"/>
              <a:gd name="connsiteY94" fmla="*/ 1200150 h 2886075"/>
              <a:gd name="connsiteX95" fmla="*/ 419100 w 3857625"/>
              <a:gd name="connsiteY95" fmla="*/ 1171575 h 2886075"/>
              <a:gd name="connsiteX96" fmla="*/ 295275 w 3857625"/>
              <a:gd name="connsiteY96" fmla="*/ 1019175 h 2886075"/>
              <a:gd name="connsiteX97" fmla="*/ 276225 w 3857625"/>
              <a:gd name="connsiteY97" fmla="*/ 990600 h 2886075"/>
              <a:gd name="connsiteX98" fmla="*/ 238125 w 3857625"/>
              <a:gd name="connsiteY98" fmla="*/ 952500 h 2886075"/>
              <a:gd name="connsiteX99" fmla="*/ 180975 w 3857625"/>
              <a:gd name="connsiteY99" fmla="*/ 866775 h 2886075"/>
              <a:gd name="connsiteX100" fmla="*/ 133350 w 3857625"/>
              <a:gd name="connsiteY100" fmla="*/ 800100 h 2886075"/>
              <a:gd name="connsiteX101" fmla="*/ 95250 w 3857625"/>
              <a:gd name="connsiteY101" fmla="*/ 714375 h 2886075"/>
              <a:gd name="connsiteX102" fmla="*/ 85725 w 3857625"/>
              <a:gd name="connsiteY102" fmla="*/ 619125 h 2886075"/>
              <a:gd name="connsiteX103" fmla="*/ 76200 w 3857625"/>
              <a:gd name="connsiteY103" fmla="*/ 590550 h 2886075"/>
              <a:gd name="connsiteX104" fmla="*/ 47625 w 3857625"/>
              <a:gd name="connsiteY104" fmla="*/ 504825 h 2886075"/>
              <a:gd name="connsiteX105" fmla="*/ 28575 w 3857625"/>
              <a:gd name="connsiteY105" fmla="*/ 438150 h 2886075"/>
              <a:gd name="connsiteX106" fmla="*/ 0 w 3857625"/>
              <a:gd name="connsiteY106" fmla="*/ 361950 h 2886075"/>
              <a:gd name="connsiteX107" fmla="*/ 9525 w 3857625"/>
              <a:gd name="connsiteY107" fmla="*/ 209550 h 2886075"/>
              <a:gd name="connsiteX108" fmla="*/ 85725 w 3857625"/>
              <a:gd name="connsiteY108" fmla="*/ 161925 h 2886075"/>
              <a:gd name="connsiteX109" fmla="*/ 142875 w 3857625"/>
              <a:gd name="connsiteY109" fmla="*/ 123825 h 2886075"/>
              <a:gd name="connsiteX110" fmla="*/ 180975 w 3857625"/>
              <a:gd name="connsiteY110" fmla="*/ 114300 h 2886075"/>
              <a:gd name="connsiteX111" fmla="*/ 219075 w 3857625"/>
              <a:gd name="connsiteY111" fmla="*/ 95250 h 2886075"/>
              <a:gd name="connsiteX112" fmla="*/ 371475 w 3857625"/>
              <a:gd name="connsiteY112" fmla="*/ 76200 h 2886075"/>
              <a:gd name="connsiteX113" fmla="*/ 409575 w 3857625"/>
              <a:gd name="connsiteY113" fmla="*/ 66675 h 2886075"/>
              <a:gd name="connsiteX114" fmla="*/ 438150 w 3857625"/>
              <a:gd name="connsiteY114" fmla="*/ 57150 h 2886075"/>
              <a:gd name="connsiteX115" fmla="*/ 523875 w 3857625"/>
              <a:gd name="connsiteY115" fmla="*/ 38100 h 2886075"/>
              <a:gd name="connsiteX116" fmla="*/ 609600 w 3857625"/>
              <a:gd name="connsiteY116" fmla="*/ 0 h 2886075"/>
              <a:gd name="connsiteX117" fmla="*/ 1009650 w 3857625"/>
              <a:gd name="connsiteY117" fmla="*/ 9525 h 2886075"/>
              <a:gd name="connsiteX118" fmla="*/ 1076325 w 3857625"/>
              <a:gd name="connsiteY118" fmla="*/ 28575 h 2886075"/>
              <a:gd name="connsiteX119" fmla="*/ 1133475 w 3857625"/>
              <a:gd name="connsiteY119" fmla="*/ 66675 h 2886075"/>
              <a:gd name="connsiteX120" fmla="*/ 1162050 w 3857625"/>
              <a:gd name="connsiteY120" fmla="*/ 142875 h 2886075"/>
              <a:gd name="connsiteX121" fmla="*/ 1152525 w 3857625"/>
              <a:gd name="connsiteY121" fmla="*/ 352425 h 2886075"/>
              <a:gd name="connsiteX122" fmla="*/ 1133475 w 3857625"/>
              <a:gd name="connsiteY122" fmla="*/ 466725 h 2886075"/>
              <a:gd name="connsiteX123" fmla="*/ 1123950 w 3857625"/>
              <a:gd name="connsiteY123" fmla="*/ 485775 h 288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3857625" h="2886075">
                <a:moveTo>
                  <a:pt x="1123950" y="485775"/>
                </a:moveTo>
                <a:lnTo>
                  <a:pt x="1123950" y="485775"/>
                </a:lnTo>
                <a:cubicBezTo>
                  <a:pt x="1235075" y="501650"/>
                  <a:pt x="1347018" y="512587"/>
                  <a:pt x="1457325" y="533400"/>
                </a:cubicBezTo>
                <a:cubicBezTo>
                  <a:pt x="1515610" y="544397"/>
                  <a:pt x="1571436" y="565847"/>
                  <a:pt x="1628775" y="581025"/>
                </a:cubicBezTo>
                <a:cubicBezTo>
                  <a:pt x="1679395" y="594424"/>
                  <a:pt x="1729958" y="608228"/>
                  <a:pt x="1781175" y="619125"/>
                </a:cubicBezTo>
                <a:cubicBezTo>
                  <a:pt x="1879232" y="639988"/>
                  <a:pt x="2076450" y="676275"/>
                  <a:pt x="2076450" y="676275"/>
                </a:cubicBezTo>
                <a:cubicBezTo>
                  <a:pt x="2205493" y="730043"/>
                  <a:pt x="2185682" y="730557"/>
                  <a:pt x="2333625" y="752475"/>
                </a:cubicBezTo>
                <a:cubicBezTo>
                  <a:pt x="2451401" y="769923"/>
                  <a:pt x="2445590" y="750951"/>
                  <a:pt x="2562225" y="781050"/>
                </a:cubicBezTo>
                <a:cubicBezTo>
                  <a:pt x="2623480" y="796858"/>
                  <a:pt x="2682607" y="820022"/>
                  <a:pt x="2743200" y="838200"/>
                </a:cubicBezTo>
                <a:cubicBezTo>
                  <a:pt x="2777874" y="848602"/>
                  <a:pt x="2812138" y="861655"/>
                  <a:pt x="2847975" y="866775"/>
                </a:cubicBezTo>
                <a:lnTo>
                  <a:pt x="2914650" y="876300"/>
                </a:lnTo>
                <a:cubicBezTo>
                  <a:pt x="2942779" y="890364"/>
                  <a:pt x="3009725" y="925236"/>
                  <a:pt x="3038475" y="933450"/>
                </a:cubicBezTo>
                <a:cubicBezTo>
                  <a:pt x="3060062" y="939618"/>
                  <a:pt x="3082925" y="939800"/>
                  <a:pt x="3105150" y="942975"/>
                </a:cubicBezTo>
                <a:cubicBezTo>
                  <a:pt x="3121025" y="949325"/>
                  <a:pt x="3137281" y="954795"/>
                  <a:pt x="3152775" y="962025"/>
                </a:cubicBezTo>
                <a:cubicBezTo>
                  <a:pt x="3184942" y="977036"/>
                  <a:pt x="3213587" y="1001041"/>
                  <a:pt x="3248025" y="1009650"/>
                </a:cubicBezTo>
                <a:lnTo>
                  <a:pt x="3286125" y="1019175"/>
                </a:lnTo>
                <a:cubicBezTo>
                  <a:pt x="3302000" y="1031875"/>
                  <a:pt x="3316997" y="1045758"/>
                  <a:pt x="3333750" y="1057275"/>
                </a:cubicBezTo>
                <a:cubicBezTo>
                  <a:pt x="3367863" y="1080728"/>
                  <a:pt x="3407094" y="1097009"/>
                  <a:pt x="3438525" y="1123950"/>
                </a:cubicBezTo>
                <a:cubicBezTo>
                  <a:pt x="3513892" y="1188550"/>
                  <a:pt x="3480844" y="1164863"/>
                  <a:pt x="3533775" y="1200150"/>
                </a:cubicBezTo>
                <a:cubicBezTo>
                  <a:pt x="3582352" y="1273016"/>
                  <a:pt x="3515731" y="1183323"/>
                  <a:pt x="3590925" y="1247775"/>
                </a:cubicBezTo>
                <a:cubicBezTo>
                  <a:pt x="3613441" y="1267074"/>
                  <a:pt x="3620017" y="1292828"/>
                  <a:pt x="3638550" y="1314450"/>
                </a:cubicBezTo>
                <a:cubicBezTo>
                  <a:pt x="3650239" y="1328087"/>
                  <a:pt x="3664568" y="1339260"/>
                  <a:pt x="3676650" y="1352550"/>
                </a:cubicBezTo>
                <a:cubicBezTo>
                  <a:pt x="3696341" y="1374210"/>
                  <a:pt x="3715514" y="1396367"/>
                  <a:pt x="3733800" y="1419225"/>
                </a:cubicBezTo>
                <a:cubicBezTo>
                  <a:pt x="3751247" y="1441034"/>
                  <a:pt x="3772693" y="1483120"/>
                  <a:pt x="3781425" y="1504950"/>
                </a:cubicBezTo>
                <a:cubicBezTo>
                  <a:pt x="3786287" y="1517105"/>
                  <a:pt x="3785096" y="1531341"/>
                  <a:pt x="3790950" y="1543050"/>
                </a:cubicBezTo>
                <a:cubicBezTo>
                  <a:pt x="3801189" y="1563528"/>
                  <a:pt x="3817931" y="1580186"/>
                  <a:pt x="3829050" y="1600200"/>
                </a:cubicBezTo>
                <a:cubicBezTo>
                  <a:pt x="3894775" y="1718506"/>
                  <a:pt x="3773055" y="1530495"/>
                  <a:pt x="3857625" y="1657350"/>
                </a:cubicBezTo>
                <a:cubicBezTo>
                  <a:pt x="3848100" y="1708150"/>
                  <a:pt x="3839698" y="1759173"/>
                  <a:pt x="3829050" y="1809750"/>
                </a:cubicBezTo>
                <a:cubicBezTo>
                  <a:pt x="3820344" y="1851103"/>
                  <a:pt x="3820033" y="1827784"/>
                  <a:pt x="3800475" y="1866900"/>
                </a:cubicBezTo>
                <a:cubicBezTo>
                  <a:pt x="3792829" y="1882193"/>
                  <a:pt x="3787428" y="1898516"/>
                  <a:pt x="3781425" y="1914525"/>
                </a:cubicBezTo>
                <a:cubicBezTo>
                  <a:pt x="3777900" y="1923926"/>
                  <a:pt x="3776776" y="1934323"/>
                  <a:pt x="3771900" y="1943100"/>
                </a:cubicBezTo>
                <a:cubicBezTo>
                  <a:pt x="3760781" y="1963114"/>
                  <a:pt x="3744763" y="1980150"/>
                  <a:pt x="3733800" y="2000250"/>
                </a:cubicBezTo>
                <a:cubicBezTo>
                  <a:pt x="3687503" y="2085127"/>
                  <a:pt x="3748454" y="2014171"/>
                  <a:pt x="3676650" y="2085975"/>
                </a:cubicBezTo>
                <a:cubicBezTo>
                  <a:pt x="3670300" y="2101850"/>
                  <a:pt x="3663603" y="2117591"/>
                  <a:pt x="3657600" y="2133600"/>
                </a:cubicBezTo>
                <a:cubicBezTo>
                  <a:pt x="3654075" y="2143001"/>
                  <a:pt x="3654347" y="2154335"/>
                  <a:pt x="3648075" y="2162175"/>
                </a:cubicBezTo>
                <a:cubicBezTo>
                  <a:pt x="3628440" y="2186718"/>
                  <a:pt x="3601035" y="2204307"/>
                  <a:pt x="3581400" y="2228850"/>
                </a:cubicBezTo>
                <a:cubicBezTo>
                  <a:pt x="3551627" y="2266066"/>
                  <a:pt x="3490942" y="2345517"/>
                  <a:pt x="3457575" y="2362200"/>
                </a:cubicBezTo>
                <a:lnTo>
                  <a:pt x="3419475" y="2381250"/>
                </a:lnTo>
                <a:cubicBezTo>
                  <a:pt x="3396889" y="2411364"/>
                  <a:pt x="3390185" y="2424045"/>
                  <a:pt x="3362325" y="2447925"/>
                </a:cubicBezTo>
                <a:cubicBezTo>
                  <a:pt x="3350272" y="2458256"/>
                  <a:pt x="3336172" y="2466046"/>
                  <a:pt x="3324225" y="2476500"/>
                </a:cubicBezTo>
                <a:cubicBezTo>
                  <a:pt x="3310708" y="2488327"/>
                  <a:pt x="3300150" y="2503380"/>
                  <a:pt x="3286125" y="2514600"/>
                </a:cubicBezTo>
                <a:cubicBezTo>
                  <a:pt x="3268247" y="2528903"/>
                  <a:pt x="3228975" y="2552700"/>
                  <a:pt x="3228975" y="2552700"/>
                </a:cubicBezTo>
                <a:cubicBezTo>
                  <a:pt x="3222625" y="2565400"/>
                  <a:pt x="3219965" y="2580760"/>
                  <a:pt x="3209925" y="2590800"/>
                </a:cubicBezTo>
                <a:cubicBezTo>
                  <a:pt x="3202825" y="2597900"/>
                  <a:pt x="3190751" y="2596800"/>
                  <a:pt x="3181350" y="2600325"/>
                </a:cubicBezTo>
                <a:cubicBezTo>
                  <a:pt x="3165341" y="2606328"/>
                  <a:pt x="3149600" y="2613025"/>
                  <a:pt x="3133725" y="2619375"/>
                </a:cubicBezTo>
                <a:cubicBezTo>
                  <a:pt x="3111500" y="2638425"/>
                  <a:pt x="3092335" y="2661776"/>
                  <a:pt x="3067050" y="2676525"/>
                </a:cubicBezTo>
                <a:cubicBezTo>
                  <a:pt x="3053066" y="2684682"/>
                  <a:pt x="3034932" y="2681398"/>
                  <a:pt x="3019425" y="2686050"/>
                </a:cubicBezTo>
                <a:cubicBezTo>
                  <a:pt x="3003048" y="2690963"/>
                  <a:pt x="2987093" y="2697454"/>
                  <a:pt x="2971800" y="2705100"/>
                </a:cubicBezTo>
                <a:cubicBezTo>
                  <a:pt x="2955241" y="2713379"/>
                  <a:pt x="2939342" y="2723058"/>
                  <a:pt x="2924175" y="2733675"/>
                </a:cubicBezTo>
                <a:cubicBezTo>
                  <a:pt x="2907520" y="2745333"/>
                  <a:pt x="2894734" y="2762683"/>
                  <a:pt x="2876550" y="2771775"/>
                </a:cubicBezTo>
                <a:cubicBezTo>
                  <a:pt x="2862070" y="2779015"/>
                  <a:pt x="2844544" y="2777040"/>
                  <a:pt x="2828925" y="2781300"/>
                </a:cubicBezTo>
                <a:cubicBezTo>
                  <a:pt x="2632668" y="2834825"/>
                  <a:pt x="2891234" y="2772745"/>
                  <a:pt x="2724150" y="2809875"/>
                </a:cubicBezTo>
                <a:cubicBezTo>
                  <a:pt x="2711371" y="2812715"/>
                  <a:pt x="2699076" y="2818097"/>
                  <a:pt x="2686050" y="2819400"/>
                </a:cubicBezTo>
                <a:cubicBezTo>
                  <a:pt x="2635403" y="2824465"/>
                  <a:pt x="2584450" y="2825750"/>
                  <a:pt x="2533650" y="2828925"/>
                </a:cubicBezTo>
                <a:cubicBezTo>
                  <a:pt x="2476434" y="2847997"/>
                  <a:pt x="2531432" y="2831558"/>
                  <a:pt x="2438400" y="2847975"/>
                </a:cubicBezTo>
                <a:cubicBezTo>
                  <a:pt x="2406514" y="2853602"/>
                  <a:pt x="2375088" y="2861702"/>
                  <a:pt x="2343150" y="2867025"/>
                </a:cubicBezTo>
                <a:cubicBezTo>
                  <a:pt x="2316968" y="2871389"/>
                  <a:pt x="2204169" y="2883526"/>
                  <a:pt x="2181225" y="2886075"/>
                </a:cubicBezTo>
                <a:cubicBezTo>
                  <a:pt x="2057400" y="2882900"/>
                  <a:pt x="1933364" y="2884440"/>
                  <a:pt x="1809750" y="2876550"/>
                </a:cubicBezTo>
                <a:cubicBezTo>
                  <a:pt x="1804044" y="2876186"/>
                  <a:pt x="1727620" y="2857680"/>
                  <a:pt x="1704975" y="2847975"/>
                </a:cubicBezTo>
                <a:cubicBezTo>
                  <a:pt x="1691924" y="2842382"/>
                  <a:pt x="1680058" y="2834198"/>
                  <a:pt x="1666875" y="2828925"/>
                </a:cubicBezTo>
                <a:cubicBezTo>
                  <a:pt x="1648231" y="2821467"/>
                  <a:pt x="1626433" y="2821014"/>
                  <a:pt x="1609725" y="2809875"/>
                </a:cubicBezTo>
                <a:cubicBezTo>
                  <a:pt x="1569899" y="2783324"/>
                  <a:pt x="1551978" y="2776773"/>
                  <a:pt x="1524000" y="2743200"/>
                </a:cubicBezTo>
                <a:cubicBezTo>
                  <a:pt x="1516671" y="2734406"/>
                  <a:pt x="1511300" y="2724150"/>
                  <a:pt x="1504950" y="2714625"/>
                </a:cubicBezTo>
                <a:cubicBezTo>
                  <a:pt x="1484052" y="2631032"/>
                  <a:pt x="1513835" y="2713857"/>
                  <a:pt x="1466850" y="2657475"/>
                </a:cubicBezTo>
                <a:cubicBezTo>
                  <a:pt x="1457760" y="2646567"/>
                  <a:pt x="1454845" y="2631703"/>
                  <a:pt x="1447800" y="2619375"/>
                </a:cubicBezTo>
                <a:cubicBezTo>
                  <a:pt x="1442120" y="2609436"/>
                  <a:pt x="1433870" y="2601039"/>
                  <a:pt x="1428750" y="2590800"/>
                </a:cubicBezTo>
                <a:cubicBezTo>
                  <a:pt x="1421918" y="2577135"/>
                  <a:pt x="1412752" y="2536332"/>
                  <a:pt x="1409700" y="2524125"/>
                </a:cubicBezTo>
                <a:cubicBezTo>
                  <a:pt x="1412875" y="2482850"/>
                  <a:pt x="1407852" y="2440104"/>
                  <a:pt x="1419225" y="2400300"/>
                </a:cubicBezTo>
                <a:cubicBezTo>
                  <a:pt x="1421983" y="2390646"/>
                  <a:pt x="1439960" y="2397047"/>
                  <a:pt x="1447800" y="2390775"/>
                </a:cubicBezTo>
                <a:cubicBezTo>
                  <a:pt x="1456739" y="2383624"/>
                  <a:pt x="1460500" y="2371725"/>
                  <a:pt x="1466850" y="2362200"/>
                </a:cubicBezTo>
                <a:cubicBezTo>
                  <a:pt x="1463675" y="2339975"/>
                  <a:pt x="1465663" y="2316370"/>
                  <a:pt x="1457325" y="2295525"/>
                </a:cubicBezTo>
                <a:cubicBezTo>
                  <a:pt x="1448206" y="2272728"/>
                  <a:pt x="1416544" y="2262632"/>
                  <a:pt x="1400175" y="2247900"/>
                </a:cubicBezTo>
                <a:cubicBezTo>
                  <a:pt x="1376813" y="2226874"/>
                  <a:pt x="1350935" y="2207377"/>
                  <a:pt x="1333500" y="2181225"/>
                </a:cubicBezTo>
                <a:cubicBezTo>
                  <a:pt x="1327150" y="2171700"/>
                  <a:pt x="1322921" y="2160351"/>
                  <a:pt x="1314450" y="2152650"/>
                </a:cubicBezTo>
                <a:cubicBezTo>
                  <a:pt x="1287664" y="2128299"/>
                  <a:pt x="1248805" y="2116096"/>
                  <a:pt x="1228725" y="2085975"/>
                </a:cubicBezTo>
                <a:cubicBezTo>
                  <a:pt x="1213535" y="2063190"/>
                  <a:pt x="1204435" y="2045493"/>
                  <a:pt x="1181100" y="2028825"/>
                </a:cubicBezTo>
                <a:cubicBezTo>
                  <a:pt x="1134852" y="1995791"/>
                  <a:pt x="1155882" y="2020978"/>
                  <a:pt x="1114425" y="2000250"/>
                </a:cubicBezTo>
                <a:cubicBezTo>
                  <a:pt x="1104186" y="1995130"/>
                  <a:pt x="1095375" y="1987550"/>
                  <a:pt x="1085850" y="1981200"/>
                </a:cubicBezTo>
                <a:cubicBezTo>
                  <a:pt x="1057275" y="1984375"/>
                  <a:pt x="1028542" y="1986353"/>
                  <a:pt x="1000125" y="1990725"/>
                </a:cubicBezTo>
                <a:cubicBezTo>
                  <a:pt x="987186" y="1992716"/>
                  <a:pt x="974781" y="1997306"/>
                  <a:pt x="962025" y="2000250"/>
                </a:cubicBezTo>
                <a:cubicBezTo>
                  <a:pt x="933503" y="2006832"/>
                  <a:pt x="905278" y="2015160"/>
                  <a:pt x="876300" y="2019300"/>
                </a:cubicBezTo>
                <a:cubicBezTo>
                  <a:pt x="838452" y="2024707"/>
                  <a:pt x="800100" y="2025650"/>
                  <a:pt x="762000" y="2028825"/>
                </a:cubicBezTo>
                <a:cubicBezTo>
                  <a:pt x="609600" y="2025650"/>
                  <a:pt x="451717" y="2059937"/>
                  <a:pt x="304800" y="2019300"/>
                </a:cubicBezTo>
                <a:cubicBezTo>
                  <a:pt x="224465" y="1997080"/>
                  <a:pt x="320309" y="1905824"/>
                  <a:pt x="333375" y="1876425"/>
                </a:cubicBezTo>
                <a:cubicBezTo>
                  <a:pt x="341530" y="1858075"/>
                  <a:pt x="342094" y="1836494"/>
                  <a:pt x="352425" y="1819275"/>
                </a:cubicBezTo>
                <a:cubicBezTo>
                  <a:pt x="430733" y="1688762"/>
                  <a:pt x="310069" y="1894462"/>
                  <a:pt x="447675" y="1619250"/>
                </a:cubicBezTo>
                <a:cubicBezTo>
                  <a:pt x="454025" y="1606550"/>
                  <a:pt x="461628" y="1594403"/>
                  <a:pt x="466725" y="1581150"/>
                </a:cubicBezTo>
                <a:cubicBezTo>
                  <a:pt x="469486" y="1573972"/>
                  <a:pt x="489779" y="1486507"/>
                  <a:pt x="514350" y="1466850"/>
                </a:cubicBezTo>
                <a:cubicBezTo>
                  <a:pt x="522190" y="1460578"/>
                  <a:pt x="533400" y="1460500"/>
                  <a:pt x="542925" y="1457325"/>
                </a:cubicBezTo>
                <a:cubicBezTo>
                  <a:pt x="549275" y="1447800"/>
                  <a:pt x="553036" y="1435901"/>
                  <a:pt x="561975" y="1428750"/>
                </a:cubicBezTo>
                <a:cubicBezTo>
                  <a:pt x="569815" y="1422478"/>
                  <a:pt x="581570" y="1423715"/>
                  <a:pt x="590550" y="1419225"/>
                </a:cubicBezTo>
                <a:cubicBezTo>
                  <a:pt x="600789" y="1414105"/>
                  <a:pt x="609600" y="1406525"/>
                  <a:pt x="619125" y="1400175"/>
                </a:cubicBezTo>
                <a:cubicBezTo>
                  <a:pt x="615950" y="1377950"/>
                  <a:pt x="618890" y="1353938"/>
                  <a:pt x="609600" y="1333500"/>
                </a:cubicBezTo>
                <a:cubicBezTo>
                  <a:pt x="598528" y="1309142"/>
                  <a:pt x="564058" y="1291445"/>
                  <a:pt x="542925" y="1276350"/>
                </a:cubicBezTo>
                <a:cubicBezTo>
                  <a:pt x="422134" y="1190071"/>
                  <a:pt x="599810" y="1318447"/>
                  <a:pt x="466725" y="1200150"/>
                </a:cubicBezTo>
                <a:cubicBezTo>
                  <a:pt x="452888" y="1187850"/>
                  <a:pt x="432191" y="1184666"/>
                  <a:pt x="419100" y="1171575"/>
                </a:cubicBezTo>
                <a:cubicBezTo>
                  <a:pt x="416597" y="1169072"/>
                  <a:pt x="320666" y="1057262"/>
                  <a:pt x="295275" y="1019175"/>
                </a:cubicBezTo>
                <a:cubicBezTo>
                  <a:pt x="288925" y="1009650"/>
                  <a:pt x="283675" y="999292"/>
                  <a:pt x="276225" y="990600"/>
                </a:cubicBezTo>
                <a:cubicBezTo>
                  <a:pt x="264536" y="976963"/>
                  <a:pt x="249076" y="966736"/>
                  <a:pt x="238125" y="952500"/>
                </a:cubicBezTo>
                <a:cubicBezTo>
                  <a:pt x="217186" y="925279"/>
                  <a:pt x="201581" y="894249"/>
                  <a:pt x="180975" y="866775"/>
                </a:cubicBezTo>
                <a:cubicBezTo>
                  <a:pt x="168709" y="850420"/>
                  <a:pt x="144492" y="819599"/>
                  <a:pt x="133350" y="800100"/>
                </a:cubicBezTo>
                <a:cubicBezTo>
                  <a:pt x="115552" y="768954"/>
                  <a:pt x="108858" y="748395"/>
                  <a:pt x="95250" y="714375"/>
                </a:cubicBezTo>
                <a:cubicBezTo>
                  <a:pt x="92075" y="682625"/>
                  <a:pt x="90577" y="650662"/>
                  <a:pt x="85725" y="619125"/>
                </a:cubicBezTo>
                <a:cubicBezTo>
                  <a:pt x="84198" y="609202"/>
                  <a:pt x="78378" y="600351"/>
                  <a:pt x="76200" y="590550"/>
                </a:cubicBezTo>
                <a:cubicBezTo>
                  <a:pt x="59090" y="513553"/>
                  <a:pt x="80769" y="554540"/>
                  <a:pt x="47625" y="504825"/>
                </a:cubicBezTo>
                <a:cubicBezTo>
                  <a:pt x="40119" y="474801"/>
                  <a:pt x="38824" y="465479"/>
                  <a:pt x="28575" y="438150"/>
                </a:cubicBezTo>
                <a:cubicBezTo>
                  <a:pt x="-5593" y="347035"/>
                  <a:pt x="21620" y="426810"/>
                  <a:pt x="0" y="361950"/>
                </a:cubicBezTo>
                <a:cubicBezTo>
                  <a:pt x="3175" y="311150"/>
                  <a:pt x="-5101" y="258303"/>
                  <a:pt x="9525" y="209550"/>
                </a:cubicBezTo>
                <a:cubicBezTo>
                  <a:pt x="22159" y="167437"/>
                  <a:pt x="59016" y="176763"/>
                  <a:pt x="85725" y="161925"/>
                </a:cubicBezTo>
                <a:cubicBezTo>
                  <a:pt x="105739" y="150806"/>
                  <a:pt x="120663" y="129378"/>
                  <a:pt x="142875" y="123825"/>
                </a:cubicBezTo>
                <a:cubicBezTo>
                  <a:pt x="155575" y="120650"/>
                  <a:pt x="168718" y="118897"/>
                  <a:pt x="180975" y="114300"/>
                </a:cubicBezTo>
                <a:cubicBezTo>
                  <a:pt x="194270" y="109314"/>
                  <a:pt x="205475" y="99330"/>
                  <a:pt x="219075" y="95250"/>
                </a:cubicBezTo>
                <a:cubicBezTo>
                  <a:pt x="248616" y="86388"/>
                  <a:pt x="354624" y="77885"/>
                  <a:pt x="371475" y="76200"/>
                </a:cubicBezTo>
                <a:cubicBezTo>
                  <a:pt x="384175" y="73025"/>
                  <a:pt x="396988" y="70271"/>
                  <a:pt x="409575" y="66675"/>
                </a:cubicBezTo>
                <a:cubicBezTo>
                  <a:pt x="419229" y="63917"/>
                  <a:pt x="428349" y="59328"/>
                  <a:pt x="438150" y="57150"/>
                </a:cubicBezTo>
                <a:cubicBezTo>
                  <a:pt x="476863" y="48547"/>
                  <a:pt x="491712" y="52395"/>
                  <a:pt x="523875" y="38100"/>
                </a:cubicBezTo>
                <a:cubicBezTo>
                  <a:pt x="623070" y="-5987"/>
                  <a:pt x="545232" y="21456"/>
                  <a:pt x="609600" y="0"/>
                </a:cubicBezTo>
                <a:lnTo>
                  <a:pt x="1009650" y="9525"/>
                </a:lnTo>
                <a:cubicBezTo>
                  <a:pt x="1015001" y="9758"/>
                  <a:pt x="1067919" y="23905"/>
                  <a:pt x="1076325" y="28575"/>
                </a:cubicBezTo>
                <a:cubicBezTo>
                  <a:pt x="1096339" y="39694"/>
                  <a:pt x="1133475" y="66675"/>
                  <a:pt x="1133475" y="66675"/>
                </a:cubicBezTo>
                <a:cubicBezTo>
                  <a:pt x="1153183" y="96236"/>
                  <a:pt x="1162050" y="101680"/>
                  <a:pt x="1162050" y="142875"/>
                </a:cubicBezTo>
                <a:cubicBezTo>
                  <a:pt x="1162050" y="212797"/>
                  <a:pt x="1157336" y="282669"/>
                  <a:pt x="1152525" y="352425"/>
                </a:cubicBezTo>
                <a:cubicBezTo>
                  <a:pt x="1142774" y="493811"/>
                  <a:pt x="1145915" y="354767"/>
                  <a:pt x="1133475" y="466725"/>
                </a:cubicBezTo>
                <a:cubicBezTo>
                  <a:pt x="1132073" y="479347"/>
                  <a:pt x="1125537" y="482600"/>
                  <a:pt x="1123950" y="485775"/>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1B36100-4FEA-4D30-BFDF-C6E1DA2B566F}"/>
              </a:ext>
            </a:extLst>
          </p:cNvPr>
          <p:cNvSpPr txBox="1"/>
          <p:nvPr/>
        </p:nvSpPr>
        <p:spPr>
          <a:xfrm>
            <a:off x="5281612" y="4424362"/>
            <a:ext cx="4257676" cy="2246769"/>
          </a:xfrm>
          <a:prstGeom prst="rect">
            <a:avLst/>
          </a:prstGeom>
          <a:noFill/>
        </p:spPr>
        <p:txBody>
          <a:bodyPr wrap="square" rtlCol="0">
            <a:spAutoFit/>
          </a:bodyPr>
          <a:lstStyle/>
          <a:p>
            <a:pPr algn="r" rtl="1"/>
            <a:endParaRPr lang="he-IL" sz="2800" dirty="0"/>
          </a:p>
          <a:p>
            <a:pPr algn="r" rtl="1"/>
            <a:r>
              <a:rPr lang="he-IL" sz="2800" dirty="0"/>
              <a:t>גמגום והתנגדות – </a:t>
            </a:r>
            <a:r>
              <a:rPr lang="he-IL" sz="2800" b="1" u="sng" dirty="0"/>
              <a:t>השתקה</a:t>
            </a:r>
          </a:p>
          <a:p>
            <a:pPr algn="r" rtl="1"/>
            <a:r>
              <a:rPr lang="he-IL" sz="2800" dirty="0"/>
              <a:t>שאלה: מה בין הנורמטיבי והאלימות?</a:t>
            </a:r>
          </a:p>
          <a:p>
            <a:pPr algn="r" rtl="1"/>
            <a:r>
              <a:rPr lang="he-IL" sz="2800" dirty="0"/>
              <a:t>שאלה: ומה עם ההסכמה?</a:t>
            </a:r>
            <a:endParaRPr lang="en-US" sz="2800" dirty="0"/>
          </a:p>
        </p:txBody>
      </p:sp>
    </p:spTree>
    <p:extLst>
      <p:ext uri="{BB962C8B-B14F-4D97-AF65-F5344CB8AC3E}">
        <p14:creationId xmlns:p14="http://schemas.microsoft.com/office/powerpoint/2010/main" val="2056270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821B7-9DCE-48D5-AD78-5EA5355EA90A}"/>
              </a:ext>
            </a:extLst>
          </p:cNvPr>
          <p:cNvSpPr>
            <a:spLocks noGrp="1"/>
          </p:cNvSpPr>
          <p:nvPr>
            <p:ph type="title"/>
          </p:nvPr>
        </p:nvSpPr>
        <p:spPr>
          <a:xfrm>
            <a:off x="677334" y="76200"/>
            <a:ext cx="8596668" cy="1466850"/>
          </a:xfrm>
        </p:spPr>
        <p:txBody>
          <a:bodyPr>
            <a:normAutofit/>
          </a:bodyPr>
          <a:lstStyle/>
          <a:p>
            <a:pPr algn="ctr"/>
            <a:r>
              <a:rPr lang="he-IL" b="1" dirty="0"/>
              <a:t>בהקשר של התהליך הפוליטי  – </a:t>
            </a:r>
            <a:br>
              <a:rPr lang="he-IL" b="1" dirty="0"/>
            </a:br>
            <a:r>
              <a:rPr lang="he-IL" b="1" dirty="0"/>
              <a:t>הגדרה אפשרית לשתקה במרחב המוסדי</a:t>
            </a:r>
            <a:endParaRPr lang="en-US" dirty="0"/>
          </a:p>
        </p:txBody>
      </p:sp>
      <p:sp>
        <p:nvSpPr>
          <p:cNvPr id="3" name="Content Placeholder 2">
            <a:extLst>
              <a:ext uri="{FF2B5EF4-FFF2-40B4-BE49-F238E27FC236}">
                <a16:creationId xmlns:a16="http://schemas.microsoft.com/office/drawing/2014/main" id="{DB892C56-146D-4B24-AEE2-B458A63005F8}"/>
              </a:ext>
            </a:extLst>
          </p:cNvPr>
          <p:cNvSpPr>
            <a:spLocks noGrp="1"/>
          </p:cNvSpPr>
          <p:nvPr>
            <p:ph idx="1"/>
          </p:nvPr>
        </p:nvSpPr>
        <p:spPr>
          <a:xfrm>
            <a:off x="104775" y="1770064"/>
            <a:ext cx="9274002" cy="5087936"/>
          </a:xfrm>
        </p:spPr>
        <p:txBody>
          <a:bodyPr>
            <a:noAutofit/>
          </a:bodyPr>
          <a:lstStyle/>
          <a:p>
            <a:pPr marL="0" indent="0" algn="r" rtl="1">
              <a:buNone/>
            </a:pPr>
            <a:r>
              <a:rPr lang="he-IL" sz="2800" b="1" dirty="0">
                <a:solidFill>
                  <a:schemeClr val="accent2">
                    <a:lumMod val="75000"/>
                  </a:schemeClr>
                </a:solidFill>
              </a:rPr>
              <a:t>השתקה היא הפעלה של מנגנוני מסגור, מידור ואיון שמאפשרים שלא לשמוע את הנאמר, להתעלם מהידע שהועבר, ובמיוחד שלא להתייחס אליו בפעולה. </a:t>
            </a:r>
          </a:p>
          <a:p>
            <a:pPr marL="0" indent="0" algn="r" rtl="1">
              <a:buNone/>
            </a:pPr>
            <a:endParaRPr lang="he-IL" sz="2800" b="1" dirty="0">
              <a:solidFill>
                <a:schemeClr val="accent2">
                  <a:lumMod val="75000"/>
                </a:schemeClr>
              </a:solidFill>
            </a:endParaRPr>
          </a:p>
          <a:p>
            <a:pPr marL="0" indent="0" algn="r" rtl="1">
              <a:buNone/>
            </a:pPr>
            <a:r>
              <a:rPr lang="he-IL" sz="2800" dirty="0"/>
              <a:t>סטנלי דיץ מונה מספר מנגנוני השתקה:</a:t>
            </a:r>
          </a:p>
          <a:p>
            <a:pPr lvl="1" algn="r" rtl="1"/>
            <a:r>
              <a:rPr lang="he-IL" sz="2600" dirty="0"/>
              <a:t>זה בראש שלך וזה רק נדמה לך </a:t>
            </a:r>
          </a:p>
          <a:p>
            <a:pPr lvl="1" algn="r" rtl="1"/>
            <a:r>
              <a:rPr lang="he-IL" sz="2600" dirty="0"/>
              <a:t>הצגת האלימות כטבעית</a:t>
            </a:r>
          </a:p>
          <a:p>
            <a:pPr lvl="1" algn="r" rtl="1"/>
            <a:r>
              <a:rPr lang="he-IL" sz="2600" dirty="0"/>
              <a:t>הצגת האלימות כענין פעוט לא בעייתי - לא פוגע באף אחד</a:t>
            </a:r>
          </a:p>
          <a:p>
            <a:pPr lvl="1" algn="r" rtl="1"/>
            <a:r>
              <a:rPr lang="he-IL" sz="2600" dirty="0"/>
              <a:t>התעלמות מהנושא</a:t>
            </a:r>
          </a:p>
          <a:p>
            <a:pPr lvl="1" algn="r" rtl="1"/>
            <a:r>
              <a:rPr lang="he-IL" sz="2600" dirty="0"/>
              <a:t>יותר חשוב לשמור על שלמות המשפחה</a:t>
            </a:r>
          </a:p>
          <a:p>
            <a:endParaRPr lang="en-US" sz="2800" dirty="0"/>
          </a:p>
        </p:txBody>
      </p:sp>
    </p:spTree>
    <p:extLst>
      <p:ext uri="{BB962C8B-B14F-4D97-AF65-F5344CB8AC3E}">
        <p14:creationId xmlns:p14="http://schemas.microsoft.com/office/powerpoint/2010/main" val="1658399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8A07A-ACD4-4CBC-8674-303296CD4FDD}"/>
              </a:ext>
            </a:extLst>
          </p:cNvPr>
          <p:cNvSpPr>
            <a:spLocks noGrp="1"/>
          </p:cNvSpPr>
          <p:nvPr>
            <p:ph type="title"/>
          </p:nvPr>
        </p:nvSpPr>
        <p:spPr/>
        <p:txBody>
          <a:bodyPr/>
          <a:lstStyle/>
          <a:p>
            <a:pPr algn="ctr"/>
            <a:r>
              <a:rPr lang="he-IL" b="1" dirty="0"/>
              <a:t>כיצד תראה הפרת ההשתקה ברמה </a:t>
            </a:r>
            <a:br>
              <a:rPr lang="he-IL" b="1" dirty="0"/>
            </a:br>
            <a:r>
              <a:rPr lang="he-IL" b="1" dirty="0"/>
              <a:t>המוסדית-פוליטית?</a:t>
            </a:r>
            <a:endParaRPr lang="en-US" b="1" dirty="0"/>
          </a:p>
        </p:txBody>
      </p:sp>
      <p:sp>
        <p:nvSpPr>
          <p:cNvPr id="3" name="Content Placeholder 2">
            <a:extLst>
              <a:ext uri="{FF2B5EF4-FFF2-40B4-BE49-F238E27FC236}">
                <a16:creationId xmlns:a16="http://schemas.microsoft.com/office/drawing/2014/main" id="{92CB2FE2-F244-4800-B636-0E14C56B415D}"/>
              </a:ext>
            </a:extLst>
          </p:cNvPr>
          <p:cNvSpPr>
            <a:spLocks noGrp="1"/>
          </p:cNvSpPr>
          <p:nvPr>
            <p:ph idx="1"/>
          </p:nvPr>
        </p:nvSpPr>
        <p:spPr>
          <a:xfrm>
            <a:off x="0" y="2160589"/>
            <a:ext cx="9274002" cy="4697411"/>
          </a:xfrm>
        </p:spPr>
        <p:txBody>
          <a:bodyPr>
            <a:normAutofit/>
          </a:bodyPr>
          <a:lstStyle/>
          <a:p>
            <a:pPr marL="0" indent="0" algn="ctr" rtl="1">
              <a:buNone/>
            </a:pPr>
            <a:r>
              <a:rPr lang="he-IL" sz="2800" dirty="0"/>
              <a:t>התייחסות, פעולה, חקיקה</a:t>
            </a:r>
          </a:p>
          <a:p>
            <a:pPr marL="0" indent="0" algn="r" rtl="1">
              <a:buNone/>
            </a:pPr>
            <a:endParaRPr lang="he-IL" sz="2800" dirty="0"/>
          </a:p>
          <a:p>
            <a:pPr marL="0" indent="0" algn="r" rtl="1">
              <a:buNone/>
            </a:pPr>
            <a:r>
              <a:rPr lang="he-IL" sz="2800" b="1" dirty="0">
                <a:solidFill>
                  <a:schemeClr val="accent2">
                    <a:lumMod val="75000"/>
                  </a:schemeClr>
                </a:solidFill>
              </a:rPr>
              <a:t>וגם התמודדות עם הפער בין החקיקה לבין עמדות הציבור</a:t>
            </a:r>
            <a:r>
              <a:rPr lang="he-IL" sz="2800" dirty="0"/>
              <a:t>: </a:t>
            </a:r>
          </a:p>
          <a:p>
            <a:pPr marL="0" indent="0" algn="r" rtl="1">
              <a:buNone/>
            </a:pPr>
            <a:r>
              <a:rPr lang="he-IL" sz="2800" dirty="0"/>
              <a:t>ליווי בשטח של ישום החקיקה במדיניות ציבורית מקיפה  + הקצאת משאבים משמעותית + יצירת שפה חלופית + יצירת סדנאות מניעה בכל הגילאים – בכל השפות – בכל המגזרים – פיתוח דרכי עבודה עם גברים אלימים כך שהמוגנות של נשים לא תחייב את שליחת כולם לבית הסוהר וגרירת ריאקציה.</a:t>
            </a:r>
          </a:p>
          <a:p>
            <a:pPr marL="0" indent="0" algn="r" rtl="1">
              <a:buNone/>
            </a:pPr>
            <a:endParaRPr lang="he-IL" dirty="0"/>
          </a:p>
        </p:txBody>
      </p:sp>
    </p:spTree>
    <p:extLst>
      <p:ext uri="{BB962C8B-B14F-4D97-AF65-F5344CB8AC3E}">
        <p14:creationId xmlns:p14="http://schemas.microsoft.com/office/powerpoint/2010/main" val="20958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59F30-6763-4845-92DD-22F4799B7F71}"/>
              </a:ext>
            </a:extLst>
          </p:cNvPr>
          <p:cNvSpPr>
            <a:spLocks noGrp="1"/>
          </p:cNvSpPr>
          <p:nvPr>
            <p:ph type="title"/>
          </p:nvPr>
        </p:nvSpPr>
        <p:spPr/>
        <p:txBody>
          <a:bodyPr/>
          <a:lstStyle/>
          <a:p>
            <a:pPr algn="ctr"/>
            <a:r>
              <a:rPr lang="he-IL" b="1" dirty="0"/>
              <a:t>משמעויותיה של השתקה ברמה האישית, הביתית, הזוגית, הקהילתית</a:t>
            </a:r>
            <a:endParaRPr lang="en-US" b="1" dirty="0"/>
          </a:p>
        </p:txBody>
      </p:sp>
      <p:sp>
        <p:nvSpPr>
          <p:cNvPr id="3" name="Content Placeholder 2">
            <a:extLst>
              <a:ext uri="{FF2B5EF4-FFF2-40B4-BE49-F238E27FC236}">
                <a16:creationId xmlns:a16="http://schemas.microsoft.com/office/drawing/2014/main" id="{F7510DDC-97A6-4F5F-86BF-C4F907CBAF72}"/>
              </a:ext>
            </a:extLst>
          </p:cNvPr>
          <p:cNvSpPr>
            <a:spLocks noGrp="1"/>
          </p:cNvSpPr>
          <p:nvPr>
            <p:ph idx="1"/>
          </p:nvPr>
        </p:nvSpPr>
        <p:spPr>
          <a:xfrm>
            <a:off x="0" y="1930401"/>
            <a:ext cx="9274002" cy="4927600"/>
          </a:xfrm>
        </p:spPr>
        <p:txBody>
          <a:bodyPr>
            <a:normAutofit lnSpcReduction="10000"/>
          </a:bodyPr>
          <a:lstStyle/>
          <a:p>
            <a:pPr algn="r" rtl="1"/>
            <a:r>
              <a:rPr lang="he-IL" sz="2800" dirty="0"/>
              <a:t>חוסר יכולת לקרוא לבעיה בשם</a:t>
            </a:r>
          </a:p>
          <a:p>
            <a:pPr algn="r" rtl="1"/>
            <a:r>
              <a:rPr lang="he-IL" sz="2800" dirty="0"/>
              <a:t>ניהול רגש מרצה שתכליתו בושה, מבוכה, חוסר יכולת לבטא כעס</a:t>
            </a:r>
          </a:p>
          <a:p>
            <a:pPr algn="r" rtl="1"/>
            <a:r>
              <a:rPr lang="he-IL" sz="2800" dirty="0"/>
              <a:t>העדר שפה שתאפשר דיאלוג ושינוי </a:t>
            </a:r>
          </a:p>
          <a:p>
            <a:pPr algn="r" rtl="1"/>
            <a:r>
              <a:rPr lang="he-IL" sz="2800" dirty="0"/>
              <a:t>הנחת עומק על פיה הסדר המשפחתי הראוי יופר אם תופר ההשתקה</a:t>
            </a:r>
          </a:p>
          <a:p>
            <a:pPr algn="r" rtl="1"/>
            <a:r>
              <a:rPr lang="he-IL" sz="2800" dirty="0"/>
              <a:t>ראיית הנשיות הראויה כנשיות שמתייצבת לצד, מבינה ומקבלת על עצמה את המציאות גם כשהיא הדכאנית</a:t>
            </a:r>
          </a:p>
          <a:p>
            <a:pPr algn="r" rtl="1"/>
            <a:r>
              <a:rPr lang="he-IL" sz="2800" dirty="0"/>
              <a:t>ראיית הגבריות הראויה כזו שאסור לאיים עליה , שמפחיד לחשוב מה יקרה לו תהיה מאוימת</a:t>
            </a:r>
          </a:p>
          <a:p>
            <a:pPr algn="r" rtl="1"/>
            <a:endParaRPr lang="en-US" dirty="0"/>
          </a:p>
        </p:txBody>
      </p:sp>
    </p:spTree>
    <p:extLst>
      <p:ext uri="{BB962C8B-B14F-4D97-AF65-F5344CB8AC3E}">
        <p14:creationId xmlns:p14="http://schemas.microsoft.com/office/powerpoint/2010/main" val="298171990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2435</TotalTime>
  <Words>855</Words>
  <Application>Microsoft Office PowerPoint</Application>
  <PresentationFormat>Widescreen</PresentationFormat>
  <Paragraphs>102</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Gisha</vt:lpstr>
      <vt:lpstr>Trebuchet MS</vt:lpstr>
      <vt:lpstr>Wingdings 3</vt:lpstr>
      <vt:lpstr>Facet</vt:lpstr>
      <vt:lpstr>האישי והפוליטי של אלימות כלכלית: מהשתקה להפרת ההשתקה</vt:lpstr>
      <vt:lpstr>אלימות?</vt:lpstr>
      <vt:lpstr>הסיפור של שרה בארטהם – אירופה במאה  ה- 19 נשים  כ-  freak show Black Venus (2010)</vt:lpstr>
      <vt:lpstr>Precious (2009)  Directed by Lee Daniels Co-Produced by Oprah Winfrey  </vt:lpstr>
      <vt:lpstr>קרבות כלבים </vt:lpstr>
      <vt:lpstr>שתי גישות להבנת התנאים בהם התנהגות נורמטיבית הופכת להיות מוגדרת חברתית כאלימות: </vt:lpstr>
      <vt:lpstr>בהקשר של התהליך הפוליטי  –  הגדרה אפשרית לשתקה במרחב המוסדי</vt:lpstr>
      <vt:lpstr>כיצד תראה הפרת ההשתקה ברמה  המוסדית-פוליטית?</vt:lpstr>
      <vt:lpstr>משמעויותיה של השתקה ברמה האישית, הביתית, הזוגית, הקהילתית</vt:lpstr>
      <vt:lpstr>אלימות כלכלית כהתנהגות גברית נורמטיבית</vt:lpstr>
      <vt:lpstr>השאלה:</vt:lpstr>
      <vt:lpstr>מחקר 2016: חסמים ומשאבים בהחלצות מעוני</vt:lpstr>
      <vt:lpstr>PowerPoint Presentation</vt:lpstr>
      <vt:lpstr>דיון – דואליות </vt:lpstr>
      <vt:lpstr>דיון (2)</vt:lpstr>
      <vt:lpstr>השלכות ישומיות:  איך נפר את ההשתקה האישית והפוליטית?</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אלימות כלכלית במשפחה - בין דומיננטיות גברית לגבריות נכפית?</dc:title>
  <dc:creator>Orly Benjamin</dc:creator>
  <cp:lastModifiedBy>Orly Benjamin</cp:lastModifiedBy>
  <cp:revision>48</cp:revision>
  <dcterms:created xsi:type="dcterms:W3CDTF">2016-01-21T16:39:06Z</dcterms:created>
  <dcterms:modified xsi:type="dcterms:W3CDTF">2018-01-07T13:00:01Z</dcterms:modified>
</cp:coreProperties>
</file>