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58" r:id="rId1"/>
  </p:sldMasterIdLst>
  <p:notesMasterIdLst>
    <p:notesMasterId r:id="rId13"/>
  </p:notesMasterIdLst>
  <p:sldIdLst>
    <p:sldId id="271" r:id="rId2"/>
    <p:sldId id="275" r:id="rId3"/>
    <p:sldId id="278" r:id="rId4"/>
    <p:sldId id="291" r:id="rId5"/>
    <p:sldId id="273" r:id="rId6"/>
    <p:sldId id="280" r:id="rId7"/>
    <p:sldId id="292" r:id="rId8"/>
    <p:sldId id="285" r:id="rId9"/>
    <p:sldId id="294" r:id="rId10"/>
    <p:sldId id="287" r:id="rId11"/>
    <p:sldId id="29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85000" autoAdjust="0"/>
    <p:restoredTop sz="86380" autoAdjust="0"/>
  </p:normalViewPr>
  <p:slideViewPr>
    <p:cSldViewPr snapToGrid="0">
      <p:cViewPr varScale="1">
        <p:scale>
          <a:sx n="68" d="100"/>
          <a:sy n="68" d="100"/>
        </p:scale>
        <p:origin x="616" y="48"/>
      </p:cViewPr>
      <p:guideLst>
        <p:guide orient="horz" pos="2160"/>
        <p:guide pos="3840"/>
      </p:guideLst>
    </p:cSldViewPr>
  </p:slideViewPr>
  <p:outlineViewPr>
    <p:cViewPr>
      <p:scale>
        <a:sx n="33" d="100"/>
        <a:sy n="33" d="100"/>
      </p:scale>
      <p:origin x="132" y="16715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5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60260C6-CCEA-4A02-ADD0-73A5D6C201E8}" type="datetimeFigureOut">
              <a:rPr lang="he-IL" smtClean="0"/>
              <a:pPr/>
              <a:t>כ"א/טבת/תשע"ח</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F20C439-BC2F-4A5A-859D-B9A3F4379DBE}"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4" name="מציין מיקום של מספר שקופית 3"/>
          <p:cNvSpPr>
            <a:spLocks noGrp="1"/>
          </p:cNvSpPr>
          <p:nvPr>
            <p:ph type="sldNum" sz="quarter" idx="10"/>
          </p:nvPr>
        </p:nvSpPr>
        <p:spPr/>
        <p:txBody>
          <a:bodyPr/>
          <a:lstStyle/>
          <a:p>
            <a:fld id="{2F20C439-BC2F-4A5A-859D-B9A3F4379DBE}" type="slidenum">
              <a:rPr lang="he-IL" smtClean="0"/>
              <a:pPr/>
              <a:t>1</a:t>
            </a:fld>
            <a:endParaRPr lang="he-IL"/>
          </a:p>
        </p:txBody>
      </p:sp>
      <p:sp>
        <p:nvSpPr>
          <p:cNvPr id="6" name="מציין מיקום של הערות 5">
            <a:extLst>
              <a:ext uri="{FF2B5EF4-FFF2-40B4-BE49-F238E27FC236}">
                <a16:creationId xmlns:a16="http://schemas.microsoft.com/office/drawing/2014/main" id="{FAF01C45-D1BB-4651-A7BA-DE338CDCE856}"/>
              </a:ext>
            </a:extLst>
          </p:cNvPr>
          <p:cNvSpPr>
            <a:spLocks noGrp="1"/>
          </p:cNvSpPr>
          <p:nvPr>
            <p:ph type="body" sz="quarter" idx="3"/>
          </p:nvPr>
        </p:nvSpPr>
        <p:spPr/>
        <p:txBody>
          <a:bodyPr/>
          <a:lstStyle/>
          <a:p>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4" name="מציין מיקום של מספר שקופית 3"/>
          <p:cNvSpPr>
            <a:spLocks noGrp="1"/>
          </p:cNvSpPr>
          <p:nvPr>
            <p:ph type="sldNum" sz="quarter" idx="10"/>
          </p:nvPr>
        </p:nvSpPr>
        <p:spPr/>
        <p:txBody>
          <a:bodyPr/>
          <a:lstStyle/>
          <a:p>
            <a:fld id="{2F20C439-BC2F-4A5A-859D-B9A3F4379DBE}" type="slidenum">
              <a:rPr lang="he-IL" smtClean="0"/>
              <a:pPr/>
              <a:t>10</a:t>
            </a:fld>
            <a:endParaRPr lang="he-IL"/>
          </a:p>
        </p:txBody>
      </p:sp>
      <p:sp>
        <p:nvSpPr>
          <p:cNvPr id="6" name="מציין מיקום של הערות 5">
            <a:extLst>
              <a:ext uri="{FF2B5EF4-FFF2-40B4-BE49-F238E27FC236}">
                <a16:creationId xmlns:a16="http://schemas.microsoft.com/office/drawing/2014/main" id="{7302CC4D-B4BF-4928-8826-9289FA5E9389}"/>
              </a:ext>
            </a:extLst>
          </p:cNvPr>
          <p:cNvSpPr>
            <a:spLocks noGrp="1"/>
          </p:cNvSpPr>
          <p:nvPr>
            <p:ph type="body" sz="quarter" idx="3"/>
          </p:nvPr>
        </p:nvSpPr>
        <p:spPr/>
        <p:txBody>
          <a:bodyPr/>
          <a:lstStyle/>
          <a:p>
            <a:endParaRPr 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4" name="מציין מיקום של מספר שקופית 3"/>
          <p:cNvSpPr>
            <a:spLocks noGrp="1"/>
          </p:cNvSpPr>
          <p:nvPr>
            <p:ph type="sldNum" sz="quarter" idx="10"/>
          </p:nvPr>
        </p:nvSpPr>
        <p:spPr/>
        <p:txBody>
          <a:bodyPr/>
          <a:lstStyle/>
          <a:p>
            <a:fld id="{2F20C439-BC2F-4A5A-859D-B9A3F4379DBE}" type="slidenum">
              <a:rPr lang="he-IL" smtClean="0"/>
              <a:pPr/>
              <a:t>11</a:t>
            </a:fld>
            <a:endParaRPr lang="he-IL"/>
          </a:p>
        </p:txBody>
      </p:sp>
      <p:sp>
        <p:nvSpPr>
          <p:cNvPr id="6" name="מציין מיקום של הערות 5">
            <a:extLst>
              <a:ext uri="{FF2B5EF4-FFF2-40B4-BE49-F238E27FC236}">
                <a16:creationId xmlns:a16="http://schemas.microsoft.com/office/drawing/2014/main" id="{E0B61C50-E252-42BD-900A-D1E56348922E}"/>
              </a:ext>
            </a:extLst>
          </p:cNvPr>
          <p:cNvSpPr>
            <a:spLocks noGrp="1"/>
          </p:cNvSpPr>
          <p:nvPr>
            <p:ph type="body" sz="quarter" idx="3"/>
          </p:nvPr>
        </p:nvSpPr>
        <p:spPr/>
        <p:txBody>
          <a:bodyPr/>
          <a:lstStyle/>
          <a:p>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4" name="מציין מיקום של מספר שקופית 3"/>
          <p:cNvSpPr>
            <a:spLocks noGrp="1"/>
          </p:cNvSpPr>
          <p:nvPr>
            <p:ph type="sldNum" sz="quarter" idx="10"/>
          </p:nvPr>
        </p:nvSpPr>
        <p:spPr/>
        <p:txBody>
          <a:bodyPr/>
          <a:lstStyle/>
          <a:p>
            <a:fld id="{2F20C439-BC2F-4A5A-859D-B9A3F4379DBE}" type="slidenum">
              <a:rPr lang="he-IL" smtClean="0"/>
              <a:pPr/>
              <a:t>2</a:t>
            </a:fld>
            <a:endParaRPr lang="he-IL"/>
          </a:p>
        </p:txBody>
      </p:sp>
      <p:sp>
        <p:nvSpPr>
          <p:cNvPr id="6" name="מציין מיקום של הערות 5">
            <a:extLst>
              <a:ext uri="{FF2B5EF4-FFF2-40B4-BE49-F238E27FC236}">
                <a16:creationId xmlns:a16="http://schemas.microsoft.com/office/drawing/2014/main" id="{DAC17A28-6C74-4F4A-B34A-77503EC448CB}"/>
              </a:ext>
            </a:extLst>
          </p:cNvPr>
          <p:cNvSpPr>
            <a:spLocks noGrp="1"/>
          </p:cNvSpPr>
          <p:nvPr>
            <p:ph type="body" sz="quarter" idx="3"/>
          </p:nvPr>
        </p:nvSpPr>
        <p:spPr/>
        <p:txBody>
          <a:bodyPr/>
          <a:lstStyle/>
          <a:p>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4" name="מציין מיקום של מספר שקופית 3"/>
          <p:cNvSpPr>
            <a:spLocks noGrp="1"/>
          </p:cNvSpPr>
          <p:nvPr>
            <p:ph type="sldNum" sz="quarter" idx="10"/>
          </p:nvPr>
        </p:nvSpPr>
        <p:spPr/>
        <p:txBody>
          <a:bodyPr/>
          <a:lstStyle/>
          <a:p>
            <a:fld id="{2F20C439-BC2F-4A5A-859D-B9A3F4379DBE}" type="slidenum">
              <a:rPr lang="he-IL" smtClean="0"/>
              <a:pPr/>
              <a:t>3</a:t>
            </a:fld>
            <a:endParaRPr lang="he-IL"/>
          </a:p>
        </p:txBody>
      </p:sp>
      <p:sp>
        <p:nvSpPr>
          <p:cNvPr id="6" name="מציין מיקום של הערות 5">
            <a:extLst>
              <a:ext uri="{FF2B5EF4-FFF2-40B4-BE49-F238E27FC236}">
                <a16:creationId xmlns:a16="http://schemas.microsoft.com/office/drawing/2014/main" id="{D3045286-80D3-4F46-AF27-A21E4503D78A}"/>
              </a:ext>
            </a:extLst>
          </p:cNvPr>
          <p:cNvSpPr>
            <a:spLocks noGrp="1"/>
          </p:cNvSpPr>
          <p:nvPr>
            <p:ph type="body" sz="quarter" idx="3"/>
          </p:nvPr>
        </p:nvSpPr>
        <p:spPr/>
        <p:txBody>
          <a:bodyPr/>
          <a:lstStyle/>
          <a:p>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4" name="מציין מיקום של מספר שקופית 3"/>
          <p:cNvSpPr>
            <a:spLocks noGrp="1"/>
          </p:cNvSpPr>
          <p:nvPr>
            <p:ph type="sldNum" sz="quarter" idx="10"/>
          </p:nvPr>
        </p:nvSpPr>
        <p:spPr/>
        <p:txBody>
          <a:bodyPr/>
          <a:lstStyle/>
          <a:p>
            <a:fld id="{2F20C439-BC2F-4A5A-859D-B9A3F4379DBE}" type="slidenum">
              <a:rPr lang="he-IL" smtClean="0"/>
              <a:pPr/>
              <a:t>4</a:t>
            </a:fld>
            <a:endParaRPr lang="he-IL"/>
          </a:p>
        </p:txBody>
      </p:sp>
      <p:sp>
        <p:nvSpPr>
          <p:cNvPr id="6" name="מציין מיקום של הערות 5">
            <a:extLst>
              <a:ext uri="{FF2B5EF4-FFF2-40B4-BE49-F238E27FC236}">
                <a16:creationId xmlns:a16="http://schemas.microsoft.com/office/drawing/2014/main" id="{FBC34E81-3635-482C-8C6D-879735120FC7}"/>
              </a:ext>
            </a:extLst>
          </p:cNvPr>
          <p:cNvSpPr>
            <a:spLocks noGrp="1"/>
          </p:cNvSpPr>
          <p:nvPr>
            <p:ph type="body" sz="quarter" idx="3"/>
          </p:nvPr>
        </p:nvSpPr>
        <p:spPr/>
        <p:txBody>
          <a:bodyPr/>
          <a:lstStyle/>
          <a:p>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4" name="מציין מיקום של מספר שקופית 3"/>
          <p:cNvSpPr>
            <a:spLocks noGrp="1"/>
          </p:cNvSpPr>
          <p:nvPr>
            <p:ph type="sldNum" sz="quarter" idx="10"/>
          </p:nvPr>
        </p:nvSpPr>
        <p:spPr/>
        <p:txBody>
          <a:bodyPr/>
          <a:lstStyle/>
          <a:p>
            <a:fld id="{2F20C439-BC2F-4A5A-859D-B9A3F4379DBE}" type="slidenum">
              <a:rPr lang="he-IL" smtClean="0"/>
              <a:pPr/>
              <a:t>5</a:t>
            </a:fld>
            <a:endParaRPr lang="he-IL"/>
          </a:p>
        </p:txBody>
      </p:sp>
      <p:sp>
        <p:nvSpPr>
          <p:cNvPr id="6" name="מציין מיקום של הערות 5">
            <a:extLst>
              <a:ext uri="{FF2B5EF4-FFF2-40B4-BE49-F238E27FC236}">
                <a16:creationId xmlns:a16="http://schemas.microsoft.com/office/drawing/2014/main" id="{6DA935A2-13BF-4643-AF4B-C20E207992A1}"/>
              </a:ext>
            </a:extLst>
          </p:cNvPr>
          <p:cNvSpPr>
            <a:spLocks noGrp="1"/>
          </p:cNvSpPr>
          <p:nvPr>
            <p:ph type="body" sz="quarter" idx="3"/>
          </p:nvPr>
        </p:nvSpPr>
        <p:spPr/>
        <p:txBody>
          <a:bodyPr/>
          <a:lstStyle/>
          <a:p>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4" name="מציין מיקום של מספר שקופית 3"/>
          <p:cNvSpPr>
            <a:spLocks noGrp="1"/>
          </p:cNvSpPr>
          <p:nvPr>
            <p:ph type="sldNum" sz="quarter" idx="10"/>
          </p:nvPr>
        </p:nvSpPr>
        <p:spPr/>
        <p:txBody>
          <a:bodyPr/>
          <a:lstStyle/>
          <a:p>
            <a:fld id="{2F20C439-BC2F-4A5A-859D-B9A3F4379DBE}" type="slidenum">
              <a:rPr lang="he-IL" smtClean="0"/>
              <a:pPr/>
              <a:t>6</a:t>
            </a:fld>
            <a:endParaRPr lang="he-IL"/>
          </a:p>
        </p:txBody>
      </p:sp>
      <p:sp>
        <p:nvSpPr>
          <p:cNvPr id="6" name="מציין מיקום של הערות 5">
            <a:extLst>
              <a:ext uri="{FF2B5EF4-FFF2-40B4-BE49-F238E27FC236}">
                <a16:creationId xmlns:a16="http://schemas.microsoft.com/office/drawing/2014/main" id="{0EA50BFC-93F4-4441-85BD-3287D0DB30C4}"/>
              </a:ext>
            </a:extLst>
          </p:cNvPr>
          <p:cNvSpPr>
            <a:spLocks noGrp="1"/>
          </p:cNvSpPr>
          <p:nvPr>
            <p:ph type="body" sz="quarter" idx="3"/>
          </p:nvPr>
        </p:nvSpPr>
        <p:spPr/>
        <p:txBody>
          <a:bodyPr/>
          <a:lstStyle/>
          <a:p>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4" name="מציין מיקום של מספר שקופית 3"/>
          <p:cNvSpPr>
            <a:spLocks noGrp="1"/>
          </p:cNvSpPr>
          <p:nvPr>
            <p:ph type="sldNum" sz="quarter" idx="10"/>
          </p:nvPr>
        </p:nvSpPr>
        <p:spPr/>
        <p:txBody>
          <a:bodyPr/>
          <a:lstStyle/>
          <a:p>
            <a:fld id="{2F20C439-BC2F-4A5A-859D-B9A3F4379DBE}" type="slidenum">
              <a:rPr lang="he-IL" smtClean="0"/>
              <a:pPr/>
              <a:t>7</a:t>
            </a:fld>
            <a:endParaRPr lang="he-IL"/>
          </a:p>
        </p:txBody>
      </p:sp>
      <p:sp>
        <p:nvSpPr>
          <p:cNvPr id="6" name="מציין מיקום של הערות 5">
            <a:extLst>
              <a:ext uri="{FF2B5EF4-FFF2-40B4-BE49-F238E27FC236}">
                <a16:creationId xmlns:a16="http://schemas.microsoft.com/office/drawing/2014/main" id="{2D0D51B9-4DBE-4296-87EA-C230A2EA6529}"/>
              </a:ext>
            </a:extLst>
          </p:cNvPr>
          <p:cNvSpPr>
            <a:spLocks noGrp="1"/>
          </p:cNvSpPr>
          <p:nvPr>
            <p:ph type="body" sz="quarter" idx="3"/>
          </p:nvPr>
        </p:nvSpPr>
        <p:spPr/>
        <p:txBody>
          <a:bodyPr/>
          <a:lstStyle/>
          <a:p>
            <a:endParaRPr 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4" name="מציין מיקום של מספר שקופית 3"/>
          <p:cNvSpPr>
            <a:spLocks noGrp="1"/>
          </p:cNvSpPr>
          <p:nvPr>
            <p:ph type="sldNum" sz="quarter" idx="10"/>
          </p:nvPr>
        </p:nvSpPr>
        <p:spPr/>
        <p:txBody>
          <a:bodyPr/>
          <a:lstStyle/>
          <a:p>
            <a:fld id="{2F20C439-BC2F-4A5A-859D-B9A3F4379DBE}" type="slidenum">
              <a:rPr lang="he-IL" smtClean="0"/>
              <a:pPr/>
              <a:t>8</a:t>
            </a:fld>
            <a:endParaRPr lang="he-IL"/>
          </a:p>
        </p:txBody>
      </p:sp>
      <p:sp>
        <p:nvSpPr>
          <p:cNvPr id="6" name="מציין מיקום של הערות 5">
            <a:extLst>
              <a:ext uri="{FF2B5EF4-FFF2-40B4-BE49-F238E27FC236}">
                <a16:creationId xmlns:a16="http://schemas.microsoft.com/office/drawing/2014/main" id="{8F77FFDD-BD02-4A5D-855B-03F102964669}"/>
              </a:ext>
            </a:extLst>
          </p:cNvPr>
          <p:cNvSpPr>
            <a:spLocks noGrp="1"/>
          </p:cNvSpPr>
          <p:nvPr>
            <p:ph type="body" sz="quarter" idx="3"/>
          </p:nvPr>
        </p:nvSpPr>
        <p:spPr/>
        <p:txBody>
          <a:bodyPr/>
          <a:lstStyle/>
          <a:p>
            <a:endParaRPr 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73063" y="685800"/>
            <a:ext cx="6096000" cy="3429000"/>
          </a:xfrm>
        </p:spPr>
      </p:sp>
      <p:sp>
        <p:nvSpPr>
          <p:cNvPr id="4" name="מציין מיקום של מספר שקופית 3"/>
          <p:cNvSpPr>
            <a:spLocks noGrp="1"/>
          </p:cNvSpPr>
          <p:nvPr>
            <p:ph type="sldNum" sz="quarter" idx="10"/>
          </p:nvPr>
        </p:nvSpPr>
        <p:spPr/>
        <p:txBody>
          <a:bodyPr/>
          <a:lstStyle/>
          <a:p>
            <a:fld id="{2F20C439-BC2F-4A5A-859D-B9A3F4379DBE}" type="slidenum">
              <a:rPr lang="he-IL" smtClean="0"/>
              <a:pPr/>
              <a:t>9</a:t>
            </a:fld>
            <a:endParaRPr lang="he-IL"/>
          </a:p>
        </p:txBody>
      </p:sp>
      <p:sp>
        <p:nvSpPr>
          <p:cNvPr id="6" name="מציין מיקום של הערות 5">
            <a:extLst>
              <a:ext uri="{FF2B5EF4-FFF2-40B4-BE49-F238E27FC236}">
                <a16:creationId xmlns:a16="http://schemas.microsoft.com/office/drawing/2014/main" id="{3D5249F1-B3EA-4944-AE4C-1683887C3133}"/>
              </a:ext>
            </a:extLst>
          </p:cNvPr>
          <p:cNvSpPr>
            <a:spLocks noGrp="1"/>
          </p:cNvSpPr>
          <p:nvPr>
            <p:ph type="body" sz="quarter" idx="3"/>
          </p:nvPr>
        </p:nvSpPr>
        <p:spPr/>
        <p:txBody>
          <a:bodyPr/>
          <a:lstStyle/>
          <a:p>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E1341DE-8212-4999-9F2C-18036096C90B}" type="datetimeFigureOut">
              <a:rPr lang="he-IL" smtClean="0"/>
              <a:pPr/>
              <a:t>כ"א/טבת/תשע"ח</a:t>
            </a:fld>
            <a:endParaRPr lang="he-IL"/>
          </a:p>
        </p:txBody>
      </p:sp>
      <p:sp>
        <p:nvSpPr>
          <p:cNvPr id="5" name="Footer Placeholder 4"/>
          <p:cNvSpPr>
            <a:spLocks noGrp="1"/>
          </p:cNvSpPr>
          <p:nvPr>
            <p:ph type="ftr" sz="quarter" idx="11"/>
          </p:nvPr>
        </p:nvSpPr>
        <p:spPr>
          <a:xfrm>
            <a:off x="2692397" y="5037663"/>
            <a:ext cx="5214635" cy="279400"/>
          </a:xfrm>
        </p:spPr>
        <p:txBody>
          <a:bodyPr/>
          <a:lstStyle/>
          <a:p>
            <a:endParaRPr lang="he-IL"/>
          </a:p>
        </p:txBody>
      </p:sp>
      <p:sp>
        <p:nvSpPr>
          <p:cNvPr id="6" name="Slide Number Placeholder 5"/>
          <p:cNvSpPr>
            <a:spLocks noGrp="1"/>
          </p:cNvSpPr>
          <p:nvPr>
            <p:ph type="sldNum" sz="quarter" idx="12"/>
          </p:nvPr>
        </p:nvSpPr>
        <p:spPr>
          <a:xfrm>
            <a:off x="8956900" y="5037663"/>
            <a:ext cx="551167" cy="279400"/>
          </a:xfrm>
        </p:spPr>
        <p:txBody>
          <a:bodyPr/>
          <a:lstStyle/>
          <a:p>
            <a:fld id="{27AB976C-E741-4EF2-969D-3B9BE8B8DB28}" type="slidenum">
              <a:rPr lang="he-IL" smtClean="0"/>
              <a:pPr/>
              <a:t>‹#›</a:t>
            </a:fld>
            <a:endParaRPr lang="he-IL"/>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7103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3E1341DE-8212-4999-9F2C-18036096C90B}" type="datetimeFigureOut">
              <a:rPr lang="he-IL" smtClean="0"/>
              <a:pPr/>
              <a:t>כ"א/טבת/תשע"ח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7AB976C-E741-4EF2-969D-3B9BE8B8DB28}" type="slidenum">
              <a:rPr lang="he-IL" smtClean="0"/>
              <a:pPr/>
              <a:t>‹#›</a:t>
            </a:fld>
            <a:endParaRPr lang="he-IL"/>
          </a:p>
        </p:txBody>
      </p:sp>
    </p:spTree>
    <p:extLst>
      <p:ext uri="{BB962C8B-B14F-4D97-AF65-F5344CB8AC3E}">
        <p14:creationId xmlns:p14="http://schemas.microsoft.com/office/powerpoint/2010/main" val="748522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3E1341DE-8212-4999-9F2C-18036096C90B}" type="datetimeFigureOut">
              <a:rPr lang="he-IL" smtClean="0"/>
              <a:pPr/>
              <a:t>כ"א/טבת/תשע"ח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7AB976C-E741-4EF2-969D-3B9BE8B8DB28}" type="slidenum">
              <a:rPr lang="he-IL" smtClean="0"/>
              <a:pPr/>
              <a:t>‹#›</a:t>
            </a:fld>
            <a:endParaRPr lang="he-IL"/>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4352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3E1341DE-8212-4999-9F2C-18036096C90B}" type="datetimeFigureOut">
              <a:rPr lang="he-IL" smtClean="0"/>
              <a:pPr/>
              <a:t>כ"א/טבת/תשע"ח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7AB976C-E741-4EF2-969D-3B9BE8B8DB28}" type="slidenum">
              <a:rPr lang="he-IL" smtClean="0"/>
              <a:pPr/>
              <a:t>‹#›</a:t>
            </a:fld>
            <a:endParaRPr lang="he-I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3260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3E1341DE-8212-4999-9F2C-18036096C90B}" type="datetimeFigureOut">
              <a:rPr lang="he-IL" smtClean="0"/>
              <a:pPr/>
              <a:t>כ"א/טבת/תשע"ח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7AB976C-E741-4EF2-969D-3B9BE8B8DB28}" type="slidenum">
              <a:rPr lang="he-IL" smtClean="0"/>
              <a:pPr/>
              <a:t>‹#›</a:t>
            </a:fld>
            <a:endParaRPr lang="he-IL"/>
          </a:p>
        </p:txBody>
      </p:sp>
    </p:spTree>
    <p:extLst>
      <p:ext uri="{BB962C8B-B14F-4D97-AF65-F5344CB8AC3E}">
        <p14:creationId xmlns:p14="http://schemas.microsoft.com/office/powerpoint/2010/main" val="1981833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3E1341DE-8212-4999-9F2C-18036096C90B}" type="datetimeFigureOut">
              <a:rPr lang="he-IL" smtClean="0"/>
              <a:pPr/>
              <a:t>כ"א/טבת/תשע"ח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7AB976C-E741-4EF2-969D-3B9BE8B8DB28}" type="slidenum">
              <a:rPr lang="he-IL" smtClean="0"/>
              <a:pPr/>
              <a:t>‹#›</a:t>
            </a:fld>
            <a:endParaRPr lang="he-I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2312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e-IL"/>
              <a:t>לחץ כדי לערוך סגנון כותרת של תבנית בסיס</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3E1341DE-8212-4999-9F2C-18036096C90B}" type="datetimeFigureOut">
              <a:rPr lang="he-IL" smtClean="0"/>
              <a:pPr/>
              <a:t>כ"א/טבת/תשע"ח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7AB976C-E741-4EF2-969D-3B9BE8B8DB28}" type="slidenum">
              <a:rPr lang="he-IL" smtClean="0"/>
              <a:pPr/>
              <a:t>‹#›</a:t>
            </a:fld>
            <a:endParaRPr lang="he-IL"/>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6222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E1341DE-8212-4999-9F2C-18036096C90B}" type="datetimeFigureOut">
              <a:rPr lang="he-IL" smtClean="0"/>
              <a:pPr/>
              <a:t>כ"א/טבת/תשע"ח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7AB976C-E741-4EF2-969D-3B9BE8B8DB28}" type="slidenum">
              <a:rPr lang="he-IL" smtClean="0"/>
              <a:pPr/>
              <a:t>‹#›</a:t>
            </a:fld>
            <a:endParaRPr lang="he-IL"/>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5897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E1341DE-8212-4999-9F2C-18036096C90B}" type="datetimeFigureOut">
              <a:rPr lang="he-IL" smtClean="0"/>
              <a:pPr/>
              <a:t>כ"א/טבת/תשע"ח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7AB976C-E741-4EF2-969D-3B9BE8B8DB28}" type="slidenum">
              <a:rPr lang="he-IL" smtClean="0"/>
              <a:pPr/>
              <a:t>‹#›</a:t>
            </a:fld>
            <a:endParaRPr lang="he-IL"/>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191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E1341DE-8212-4999-9F2C-18036096C90B}" type="datetimeFigureOut">
              <a:rPr lang="he-IL" smtClean="0"/>
              <a:pPr/>
              <a:t>כ"א/טבת/תשע"ח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7AB976C-E741-4EF2-969D-3B9BE8B8DB28}" type="slidenum">
              <a:rPr lang="he-IL" smtClean="0"/>
              <a:pPr/>
              <a:t>‹#›</a:t>
            </a:fld>
            <a:endParaRPr lang="he-IL"/>
          </a:p>
        </p:txBody>
      </p:sp>
    </p:spTree>
    <p:extLst>
      <p:ext uri="{BB962C8B-B14F-4D97-AF65-F5344CB8AC3E}">
        <p14:creationId xmlns:p14="http://schemas.microsoft.com/office/powerpoint/2010/main" val="2826495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3E1341DE-8212-4999-9F2C-18036096C90B}" type="datetimeFigureOut">
              <a:rPr lang="he-IL" smtClean="0"/>
              <a:pPr/>
              <a:t>כ"א/טבת/תשע"ח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7AB976C-E741-4EF2-969D-3B9BE8B8DB28}" type="slidenum">
              <a:rPr lang="he-IL" smtClean="0"/>
              <a:pPr/>
              <a:t>‹#›</a:t>
            </a:fld>
            <a:endParaRPr lang="he-IL"/>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67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3E1341DE-8212-4999-9F2C-18036096C90B}" type="datetimeFigureOut">
              <a:rPr lang="he-IL" smtClean="0"/>
              <a:pPr/>
              <a:t>כ"א/טבת/תשע"ח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7AB976C-E741-4EF2-969D-3B9BE8B8DB28}" type="slidenum">
              <a:rPr lang="he-IL" smtClean="0"/>
              <a:pPr/>
              <a:t>‹#›</a:t>
            </a:fld>
            <a:endParaRPr lang="he-IL"/>
          </a:p>
        </p:txBody>
      </p:sp>
    </p:spTree>
    <p:extLst>
      <p:ext uri="{BB962C8B-B14F-4D97-AF65-F5344CB8AC3E}">
        <p14:creationId xmlns:p14="http://schemas.microsoft.com/office/powerpoint/2010/main" val="2370781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3E1341DE-8212-4999-9F2C-18036096C90B}" type="datetimeFigureOut">
              <a:rPr lang="he-IL" smtClean="0"/>
              <a:pPr/>
              <a:t>כ"א/טבת/תשע"ח</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27AB976C-E741-4EF2-969D-3B9BE8B8DB28}" type="slidenum">
              <a:rPr lang="he-IL" smtClean="0"/>
              <a:pPr/>
              <a:t>‹#›</a:t>
            </a:fld>
            <a:endParaRPr lang="he-IL"/>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803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3E1341DE-8212-4999-9F2C-18036096C90B}" type="datetimeFigureOut">
              <a:rPr lang="he-IL" smtClean="0"/>
              <a:pPr/>
              <a:t>כ"א/טבת/תשע"ח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27AB976C-E741-4EF2-969D-3B9BE8B8DB28}" type="slidenum">
              <a:rPr lang="he-IL" smtClean="0"/>
              <a:pPr/>
              <a:t>‹#›</a:t>
            </a:fld>
            <a:endParaRPr lang="he-IL"/>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1672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341DE-8212-4999-9F2C-18036096C90B}" type="datetimeFigureOut">
              <a:rPr lang="he-IL" smtClean="0"/>
              <a:pPr/>
              <a:t>כ"א/טבת/תשע"ח</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27AB976C-E741-4EF2-969D-3B9BE8B8DB28}" type="slidenum">
              <a:rPr lang="he-IL" smtClean="0"/>
              <a:pPr/>
              <a:t>‹#›</a:t>
            </a:fld>
            <a:endParaRPr lang="he-IL"/>
          </a:p>
        </p:txBody>
      </p:sp>
    </p:spTree>
    <p:extLst>
      <p:ext uri="{BB962C8B-B14F-4D97-AF65-F5344CB8AC3E}">
        <p14:creationId xmlns:p14="http://schemas.microsoft.com/office/powerpoint/2010/main" val="2915611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3E1341DE-8212-4999-9F2C-18036096C90B}" type="datetimeFigureOut">
              <a:rPr lang="he-IL" smtClean="0"/>
              <a:pPr/>
              <a:t>כ"א/טבת/תשע"ח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7AB976C-E741-4EF2-969D-3B9BE8B8DB28}" type="slidenum">
              <a:rPr lang="he-IL" smtClean="0"/>
              <a:pPr/>
              <a:t>‹#›</a:t>
            </a:fld>
            <a:endParaRPr lang="he-IL"/>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0118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e-IL"/>
              <a:t>לחץ כדי לערוך סגנון כותרת של תבנית בסיס</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3E1341DE-8212-4999-9F2C-18036096C90B}" type="datetimeFigureOut">
              <a:rPr lang="he-IL" smtClean="0"/>
              <a:pPr/>
              <a:t>כ"א/טבת/תשע"ח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7AB976C-E741-4EF2-969D-3B9BE8B8DB28}" type="slidenum">
              <a:rPr lang="he-IL" smtClean="0"/>
              <a:pPr/>
              <a:t>‹#›</a:t>
            </a:fld>
            <a:endParaRPr lang="he-IL"/>
          </a:p>
        </p:txBody>
      </p:sp>
    </p:spTree>
    <p:extLst>
      <p:ext uri="{BB962C8B-B14F-4D97-AF65-F5344CB8AC3E}">
        <p14:creationId xmlns:p14="http://schemas.microsoft.com/office/powerpoint/2010/main" val="4248508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E1341DE-8212-4999-9F2C-18036096C90B}" type="datetimeFigureOut">
              <a:rPr lang="he-IL" smtClean="0"/>
              <a:pPr/>
              <a:t>כ"א/טבת/תשע"ח</a:t>
            </a:fld>
            <a:endParaRPr lang="he-I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e-I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7AB976C-E741-4EF2-969D-3B9BE8B8DB28}" type="slidenum">
              <a:rPr lang="he-IL" smtClean="0"/>
              <a:pPr/>
              <a:t>‹#›</a:t>
            </a:fld>
            <a:endParaRPr lang="he-IL"/>
          </a:p>
        </p:txBody>
      </p:sp>
    </p:spTree>
    <p:extLst>
      <p:ext uri="{BB962C8B-B14F-4D97-AF65-F5344CB8AC3E}">
        <p14:creationId xmlns:p14="http://schemas.microsoft.com/office/powerpoint/2010/main" val="64310429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sz="3200" dirty="0"/>
              <a:t>בין אלימות פיזית וכלכלית: אלימות בן זוג בחסות עמימות החוק</a:t>
            </a:r>
          </a:p>
        </p:txBody>
      </p:sp>
      <p:sp>
        <p:nvSpPr>
          <p:cNvPr id="3" name="כותרת משנה 2"/>
          <p:cNvSpPr>
            <a:spLocks noGrp="1"/>
          </p:cNvSpPr>
          <p:nvPr>
            <p:ph type="subTitle" idx="1"/>
          </p:nvPr>
        </p:nvSpPr>
        <p:spPr/>
        <p:txBody>
          <a:bodyPr>
            <a:normAutofit fontScale="70000" lnSpcReduction="20000"/>
          </a:bodyPr>
          <a:lstStyle/>
          <a:p>
            <a:r>
              <a:rPr lang="he-IL" sz="3200" b="1" dirty="0">
                <a:cs typeface="+mj-cs"/>
              </a:rPr>
              <a:t>קרני </a:t>
            </a:r>
            <a:r>
              <a:rPr lang="he-IL" sz="3200" b="1" dirty="0" err="1">
                <a:cs typeface="+mj-cs"/>
              </a:rPr>
              <a:t>קריגל</a:t>
            </a:r>
            <a:endParaRPr lang="he-IL" sz="3200" b="1" dirty="0">
              <a:cs typeface="+mj-cs"/>
            </a:endParaRPr>
          </a:p>
          <a:p>
            <a:r>
              <a:rPr lang="he-IL" sz="3200" dirty="0">
                <a:cs typeface="+mj-cs"/>
              </a:rPr>
              <a:t>דוקטורנטית, המחלקה לסוציולוגיה, אוניברסיטת בר אילן</a:t>
            </a:r>
          </a:p>
          <a:p>
            <a:r>
              <a:rPr lang="he-IL" sz="2400" dirty="0">
                <a:cs typeface="+mj-cs"/>
              </a:rPr>
              <a:t>כנס 'רוח נשית'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dirty="0"/>
              <a:t>דיון ומסקנות</a:t>
            </a:r>
          </a:p>
        </p:txBody>
      </p:sp>
      <p:sp>
        <p:nvSpPr>
          <p:cNvPr id="3" name="מציין מיקום תוכן 2"/>
          <p:cNvSpPr>
            <a:spLocks noGrp="1"/>
          </p:cNvSpPr>
          <p:nvPr>
            <p:ph idx="1"/>
          </p:nvPr>
        </p:nvSpPr>
        <p:spPr>
          <a:xfrm>
            <a:off x="914400" y="2556931"/>
            <a:ext cx="10450285" cy="3975843"/>
          </a:xfrm>
        </p:spPr>
        <p:txBody>
          <a:bodyPr>
            <a:noAutofit/>
          </a:bodyPr>
          <a:lstStyle/>
          <a:p>
            <a:r>
              <a:rPr lang="en-US" dirty="0">
                <a:latin typeface="Century" pitchFamily="18" charset="0"/>
                <a:cs typeface="+mj-cs"/>
              </a:rPr>
              <a:t>Brush</a:t>
            </a:r>
            <a:r>
              <a:rPr lang="en-US" dirty="0">
                <a:cs typeface="+mj-cs"/>
              </a:rPr>
              <a:t> </a:t>
            </a:r>
            <a:r>
              <a:rPr lang="he-IL" dirty="0">
                <a:cs typeface="+mj-cs"/>
              </a:rPr>
              <a:t> (2011) מסיקה שהפניה לרווחה והפעלת צו הגנה מהווים מסגרת מגנה חשובה עבור נשים המחפשות לצאת מהמלכוד של עוני ואלימות. </a:t>
            </a:r>
          </a:p>
          <a:p>
            <a:r>
              <a:rPr lang="he-IL" dirty="0">
                <a:cs typeface="+mj-cs"/>
              </a:rPr>
              <a:t>מה המקרה של רונית מלמד? </a:t>
            </a:r>
          </a:p>
          <a:p>
            <a:r>
              <a:rPr lang="he-IL" dirty="0">
                <a:cs typeface="+mj-cs"/>
              </a:rPr>
              <a:t>העבר נוכח בהווה (</a:t>
            </a:r>
            <a:r>
              <a:rPr lang="en-US" dirty="0">
                <a:latin typeface="Century" pitchFamily="18" charset="0"/>
                <a:cs typeface="+mj-cs"/>
              </a:rPr>
              <a:t>Hill Collins, 2004</a:t>
            </a:r>
            <a:r>
              <a:rPr lang="he-IL" dirty="0">
                <a:cs typeface="+mj-cs"/>
              </a:rPr>
              <a:t>)</a:t>
            </a:r>
          </a:p>
          <a:p>
            <a:r>
              <a:rPr lang="he-IL" dirty="0">
                <a:cs typeface="+mj-cs"/>
              </a:rPr>
              <a:t>האלימות משנה את תצורתה במשך השנים וחושפת את השורדת לפגיעוּת נוספת שלרוב נותרת ללא מענה ממסדי</a:t>
            </a:r>
          </a:p>
          <a:p>
            <a:r>
              <a:rPr lang="he-IL" dirty="0">
                <a:cs typeface="+mj-cs"/>
              </a:rPr>
              <a:t>צורך בהכרה חוקית ובמודעות גדולה יותר של כלל הגורמים המטפלים לאלימות כלכלית</a:t>
            </a:r>
          </a:p>
          <a:p>
            <a:endParaRPr lang="he-IL" dirty="0"/>
          </a:p>
          <a:p>
            <a:endParaRPr lang="he-IL" dirty="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תודה על ההקשבה</a:t>
            </a:r>
          </a:p>
        </p:txBody>
      </p:sp>
      <p:sp>
        <p:nvSpPr>
          <p:cNvPr id="3" name="מציין מיקום טקסט 2"/>
          <p:cNvSpPr>
            <a:spLocks noGrp="1"/>
          </p:cNvSpPr>
          <p:nvPr>
            <p:ph type="body" idx="1"/>
          </p:nvPr>
        </p:nvSpPr>
        <p:spPr/>
        <p:txBody>
          <a:bodyPr>
            <a:normAutofit/>
          </a:bodyPr>
          <a:lstStyle/>
          <a:p>
            <a:r>
              <a:rPr lang="he-IL" sz="3200" dirty="0">
                <a:cs typeface="+mj-cs"/>
              </a:rPr>
              <a:t>לשאלות/תגובות: </a:t>
            </a:r>
            <a:r>
              <a:rPr lang="en-US" sz="3200" b="1" dirty="0">
                <a:latin typeface="+mj-lt"/>
                <a:cs typeface="+mj-cs"/>
              </a:rPr>
              <a:t>karnikrigel@gmail.com</a:t>
            </a:r>
            <a:endParaRPr lang="he-IL" sz="3200" b="1" dirty="0">
              <a:latin typeface="+mj-lt"/>
              <a:cs typeface="+mj-cs"/>
            </a:endParaRPr>
          </a:p>
          <a:p>
            <a:endParaRPr lang="he-IL" sz="3200" b="1" dirty="0">
              <a:latin typeface="+mj-lt"/>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dirty="0"/>
              <a:t>רקע </a:t>
            </a:r>
          </a:p>
        </p:txBody>
      </p:sp>
      <p:sp>
        <p:nvSpPr>
          <p:cNvPr id="3" name="מציין מיקום תוכן 2"/>
          <p:cNvSpPr>
            <a:spLocks noGrp="1"/>
          </p:cNvSpPr>
          <p:nvPr>
            <p:ph idx="1"/>
          </p:nvPr>
        </p:nvSpPr>
        <p:spPr>
          <a:xfrm>
            <a:off x="1216058" y="2556931"/>
            <a:ext cx="9680539" cy="3664759"/>
          </a:xfrm>
        </p:spPr>
        <p:txBody>
          <a:bodyPr>
            <a:normAutofit/>
          </a:bodyPr>
          <a:lstStyle/>
          <a:p>
            <a:r>
              <a:rPr lang="he-IL" dirty="0">
                <a:solidFill>
                  <a:schemeClr val="tx1"/>
                </a:solidFill>
                <a:latin typeface="Century" pitchFamily="18" charset="0"/>
                <a:cs typeface="+mj-cs"/>
              </a:rPr>
              <a:t>נשים שורדות אלימות בן זוג</a:t>
            </a:r>
            <a:endParaRPr lang="en-US" dirty="0">
              <a:solidFill>
                <a:schemeClr val="tx1"/>
              </a:solidFill>
              <a:latin typeface="Century" pitchFamily="18" charset="0"/>
              <a:cs typeface="+mj-cs"/>
            </a:endParaRPr>
          </a:p>
          <a:p>
            <a:r>
              <a:rPr lang="en-US" dirty="0">
                <a:solidFill>
                  <a:schemeClr val="tx1"/>
                </a:solidFill>
                <a:latin typeface="Century" pitchFamily="18" charset="0"/>
                <a:cs typeface="+mj-cs"/>
              </a:rPr>
              <a:t>Intimate Partner Violence(IPV</a:t>
            </a:r>
            <a:r>
              <a:rPr lang="en-US" dirty="0">
                <a:solidFill>
                  <a:schemeClr val="tx1"/>
                </a:solidFill>
                <a:latin typeface="+mj-lt"/>
                <a:cs typeface="+mj-cs"/>
              </a:rPr>
              <a:t>) </a:t>
            </a:r>
            <a:r>
              <a:rPr lang="he-IL" dirty="0">
                <a:solidFill>
                  <a:schemeClr val="tx1"/>
                </a:solidFill>
                <a:latin typeface="+mj-lt"/>
                <a:cs typeface="+mj-cs"/>
              </a:rPr>
              <a:t> </a:t>
            </a:r>
            <a:r>
              <a:rPr lang="he-IL" dirty="0">
                <a:cs typeface="+mj-cs"/>
              </a:rPr>
              <a:t>- דפוס התנהגות כפייתי שבו הגבר מנסה לשלוט על בת זוגו דרך איום, או שימוש ממשי, באלימות פיזית, מינית, רגשית ומילולית, מעקבים ואלימות כלכלית </a:t>
            </a:r>
            <a:r>
              <a:rPr lang="he-IL" dirty="0">
                <a:solidFill>
                  <a:schemeClr val="tx1"/>
                </a:solidFill>
                <a:cs typeface="+mj-cs"/>
              </a:rPr>
              <a:t>(</a:t>
            </a:r>
            <a:r>
              <a:rPr lang="en-US" dirty="0">
                <a:solidFill>
                  <a:schemeClr val="tx1"/>
                </a:solidFill>
                <a:latin typeface="Century" pitchFamily="18" charset="0"/>
                <a:cs typeface="+mj-cs"/>
              </a:rPr>
              <a:t>Hahn &amp; </a:t>
            </a:r>
            <a:r>
              <a:rPr lang="en-US" dirty="0" err="1">
                <a:solidFill>
                  <a:schemeClr val="tx1"/>
                </a:solidFill>
                <a:latin typeface="Century" pitchFamily="18" charset="0"/>
                <a:cs typeface="+mj-cs"/>
              </a:rPr>
              <a:t>Postmus</a:t>
            </a:r>
            <a:r>
              <a:rPr lang="en-US" dirty="0">
                <a:solidFill>
                  <a:schemeClr val="tx1"/>
                </a:solidFill>
                <a:latin typeface="Century" pitchFamily="18" charset="0"/>
                <a:cs typeface="+mj-cs"/>
              </a:rPr>
              <a:t>, 2014</a:t>
            </a:r>
            <a:r>
              <a:rPr lang="he-IL" dirty="0">
                <a:solidFill>
                  <a:schemeClr val="tx1"/>
                </a:solidFill>
                <a:latin typeface="Century" pitchFamily="18" charset="0"/>
                <a:cs typeface="+mj-cs"/>
              </a:rPr>
              <a:t>)</a:t>
            </a:r>
          </a:p>
          <a:p>
            <a:r>
              <a:rPr lang="he-IL" dirty="0">
                <a:cs typeface="+mj-cs"/>
              </a:rPr>
              <a:t>אלימות כלכלית - ניצול כלכלי, שליטה כלכלית, ניצול מיני בתמורה לכסף וחבלה בתעסוקת האישה (</a:t>
            </a:r>
            <a:r>
              <a:rPr lang="en-US" dirty="0" err="1">
                <a:solidFill>
                  <a:schemeClr val="tx1"/>
                </a:solidFill>
                <a:latin typeface="Century" pitchFamily="18" charset="0"/>
                <a:cs typeface="+mj-cs"/>
              </a:rPr>
              <a:t>Postmus</a:t>
            </a:r>
            <a:r>
              <a:rPr lang="en-US" dirty="0">
                <a:solidFill>
                  <a:schemeClr val="tx1"/>
                </a:solidFill>
                <a:latin typeface="Century" pitchFamily="18" charset="0"/>
                <a:cs typeface="+mj-cs"/>
              </a:rPr>
              <a:t> et al., 2012</a:t>
            </a:r>
            <a:r>
              <a:rPr lang="he-IL" dirty="0">
                <a:cs typeface="+mj-cs"/>
              </a:rPr>
              <a:t>)</a:t>
            </a:r>
          </a:p>
          <a:p>
            <a:r>
              <a:rPr lang="he-IL" dirty="0">
                <a:cs typeface="+mj-cs"/>
              </a:rPr>
              <a:t>טרם נערך דיון מעמיק בדינמיקה הקיימת בין סוגי אלימות אלו ובשאלת התהליכים המאיצים את המעבר בין הסוגים השונים של אלימות בן זוג </a:t>
            </a:r>
          </a:p>
          <a:p>
            <a:pPr>
              <a:buNone/>
            </a:pPr>
            <a:endParaRPr lang="he-IL" dirty="0"/>
          </a:p>
          <a:p>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dirty="0"/>
              <a:t>ביסוס תיאורטי</a:t>
            </a:r>
          </a:p>
        </p:txBody>
      </p:sp>
      <p:sp>
        <p:nvSpPr>
          <p:cNvPr id="3" name="מציין מיקום תוכן 2"/>
          <p:cNvSpPr>
            <a:spLocks noGrp="1"/>
          </p:cNvSpPr>
          <p:nvPr>
            <p:ph idx="1"/>
          </p:nvPr>
        </p:nvSpPr>
        <p:spPr>
          <a:xfrm>
            <a:off x="1295401" y="2468882"/>
            <a:ext cx="9601196" cy="3801292"/>
          </a:xfrm>
        </p:spPr>
        <p:txBody>
          <a:bodyPr>
            <a:normAutofit fontScale="92500"/>
          </a:bodyPr>
          <a:lstStyle/>
          <a:p>
            <a:r>
              <a:rPr lang="he-IL" sz="2600" dirty="0">
                <a:cs typeface="+mj-cs"/>
              </a:rPr>
              <a:t>נשים שורדות אלימות פונות למוסדות המדינה כדי לממש את זכאותן להגנה משפטית לאחר אירוע אלים (</a:t>
            </a:r>
            <a:r>
              <a:rPr lang="en-US" sz="2600" dirty="0">
                <a:latin typeface="Century" pitchFamily="18" charset="0"/>
                <a:cs typeface="+mj-cs"/>
              </a:rPr>
              <a:t>Brush, 2011</a:t>
            </a:r>
            <a:r>
              <a:rPr lang="he-IL" sz="2600" dirty="0">
                <a:cs typeface="+mj-cs"/>
              </a:rPr>
              <a:t>) </a:t>
            </a:r>
          </a:p>
          <a:p>
            <a:r>
              <a:rPr lang="he-IL" sz="2600" dirty="0">
                <a:cs typeface="+mj-cs"/>
              </a:rPr>
              <a:t>המחוקק ובתי המשפט בישראל טרם התמודדו בצורה מקיפה ומשמעותית עם אלימות כלכלית (רנן-ברזילי </a:t>
            </a:r>
            <a:r>
              <a:rPr lang="he-IL" sz="2600" dirty="0" err="1">
                <a:cs typeface="+mj-cs"/>
              </a:rPr>
              <a:t>ויוסרי</a:t>
            </a:r>
            <a:r>
              <a:rPr lang="he-IL" sz="2600" dirty="0">
                <a:cs typeface="+mj-cs"/>
              </a:rPr>
              <a:t>, 2016) </a:t>
            </a:r>
          </a:p>
          <a:p>
            <a:r>
              <a:rPr lang="he-IL" sz="2600" dirty="0">
                <a:cs typeface="+mj-cs"/>
              </a:rPr>
              <a:t>הגשת תביעה של נשים גרושות בהוצאה לפועל כדי לממש את הזכות הכלכלית של ילדיהן, חשפה אותן לפגיעוּת נוספת (רובינשטיין, 2014) </a:t>
            </a:r>
          </a:p>
          <a:p>
            <a:r>
              <a:rPr lang="he-IL" sz="2600" b="1" dirty="0">
                <a:cs typeface="+mj-cs"/>
              </a:rPr>
              <a:t>כיצד נשים שורדות אלימות, שפעלו למימוש זכאותן החוקית להגנה, חוות את המעברים בין סוגי האלימות השונים שבן הזוג מפעיל לאורך זמן? </a:t>
            </a:r>
            <a:endParaRPr lang="en-US" sz="2600" dirty="0">
              <a:cs typeface="+mj-cs"/>
            </a:endParaRPr>
          </a:p>
          <a:p>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44582" y="731520"/>
            <a:ext cx="10398035" cy="6894195"/>
          </a:xfrm>
          <a:prstGeom prst="rect">
            <a:avLst/>
          </a:prstGeom>
        </p:spPr>
        <p:txBody>
          <a:bodyPr wrap="square">
            <a:spAutoFit/>
          </a:bodyPr>
          <a:lstStyle/>
          <a:p>
            <a:pPr algn="r" rtl="1"/>
            <a:endParaRPr lang="he-IL" sz="2400" dirty="0">
              <a:cs typeface="+mj-cs"/>
            </a:endParaRPr>
          </a:p>
          <a:p>
            <a:pPr algn="r" rtl="1"/>
            <a:r>
              <a:rPr lang="he-IL" sz="2800" dirty="0">
                <a:cs typeface="+mj-cs"/>
              </a:rPr>
              <a:t>"אני חושבת שכבר קצת לפני החתונה הבנתי שהוא לא בסדר. כבר אז הוא היה אלים, לא פיזית, בהתחלה מילולית, ולא, חשבתי שאני יכולה לתקן אותו [...] וזה נעשה יותר ויותר גרוע. וזהו. ולקח הרבה זמן עד שהוצאתי את זה, עד שהתלוננתי במשטרה, עד שסיפרתי למשפחה"  </a:t>
            </a:r>
          </a:p>
          <a:p>
            <a:pPr algn="r" rtl="1"/>
            <a:br>
              <a:rPr lang="he-IL" sz="2800" dirty="0">
                <a:cs typeface="+mj-cs"/>
              </a:rPr>
            </a:br>
            <a:r>
              <a:rPr lang="he-IL" sz="2800" dirty="0">
                <a:cs typeface="+mj-cs"/>
              </a:rPr>
              <a:t>"ואני מספרת לה (לפקידת סעד) דברים והיא מתחילה לבכות עם דמעות. ואז הבנתי כמה המצב שלי חמור. כי עד אז, את יודעת, חייתי בתוך זה וידעתי שהמצב לא טוב אבל.. אז ראיתי אותה בוכה כאילו ממש דמעות, אמרתי ואוו אם מהסיפורים שלי היא עכשיו בכתה, אז המצב שלי ממש לא טוב. וזה העיר אותי גם. זה העיר אותי". </a:t>
            </a:r>
          </a:p>
          <a:p>
            <a:pPr algn="r" rtl="1"/>
            <a:endParaRPr lang="he-IL" sz="2400" dirty="0">
              <a:cs typeface="+mj-cs"/>
            </a:endParaRPr>
          </a:p>
          <a:p>
            <a:pPr algn="r" rtl="1"/>
            <a:endParaRPr lang="he-IL" sz="2400" dirty="0">
              <a:cs typeface="+mj-cs"/>
            </a:endParaRPr>
          </a:p>
          <a:p>
            <a:pPr algn="r" rtl="1"/>
            <a:endParaRPr lang="he-IL" dirty="0">
              <a:cs typeface="+mj-cs"/>
            </a:endParaRPr>
          </a:p>
          <a:p>
            <a:pPr algn="r" rtl="1"/>
            <a:endParaRPr lang="he-IL" dirty="0">
              <a:cs typeface="+mj-cs"/>
            </a:endParaRPr>
          </a:p>
          <a:p>
            <a:pPr algn="r" rtl="1"/>
            <a:endParaRPr lang="he-IL" dirty="0">
              <a:cs typeface="+mj-cs"/>
            </a:endParaRPr>
          </a:p>
          <a:p>
            <a:pPr algn="r" rtl="1"/>
            <a:endParaRPr lang="he-IL" dirty="0">
              <a:cs typeface="+mj-cs"/>
            </a:endParaRPr>
          </a:p>
          <a:p>
            <a:pPr algn="r" rtl="1"/>
            <a:endParaRPr lang="he-IL" dirty="0">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46213" y="666205"/>
            <a:ext cx="9239204" cy="3135086"/>
          </a:xfrm>
        </p:spPr>
        <p:txBody>
          <a:bodyPr>
            <a:normAutofit/>
          </a:bodyPr>
          <a:lstStyle/>
          <a:p>
            <a:pPr algn="r"/>
            <a:r>
              <a:rPr lang="he-IL" sz="2000" dirty="0"/>
              <a:t>"</a:t>
            </a:r>
            <a:r>
              <a:rPr lang="he-IL" sz="2400" dirty="0"/>
              <a:t>אני חושבת שאני הבנתי, שאם אני אשאר שם אני אמות. אני אמות. ואני אלך גם אם אני לא יודעת מה... והוא הבין את זה גם. הוא הבין כבר שאני אספר ואני אדבר ואני כבר לא מפחדת. וגם אם הוא היה </a:t>
            </a:r>
            <a:r>
              <a:rPr lang="he-IL" sz="2400" dirty="0" err="1"/>
              <a:t>במרכאות</a:t>
            </a:r>
            <a:r>
              <a:rPr lang="he-IL" sz="2400" dirty="0"/>
              <a:t> כבר יותר גרוע, כי בפעם הראשונה הוא היה במשטרה והוא ראה את עדי רק במרכז מבקרים כזה דרך הרווחה.. </a:t>
            </a:r>
            <a:r>
              <a:rPr lang="he-IL" sz="2400" u="sng" dirty="0"/>
              <a:t>והוא כבר קיבל את הבומבה שלו</a:t>
            </a:r>
            <a:r>
              <a:rPr lang="he-IL" sz="2400" dirty="0"/>
              <a:t>. כלומר הוא </a:t>
            </a:r>
            <a:r>
              <a:rPr lang="he-IL" sz="2400" u="sng" dirty="0"/>
              <a:t>קיבל את ההלם שלו </a:t>
            </a:r>
            <a:r>
              <a:rPr lang="he-IL" sz="2400" dirty="0"/>
              <a:t>אז והוא יודע שזה שם.. זה שכבר פעם התלוננתי ופתאום כולם ידעו... אז את יודעת הוא נזהר יותר בקשר השני, אבל עדיין </a:t>
            </a:r>
            <a:r>
              <a:rPr lang="he-IL" sz="2400" u="sng" dirty="0"/>
              <a:t>אולי</a:t>
            </a:r>
            <a:r>
              <a:rPr lang="he-IL" sz="2400" b="1" dirty="0"/>
              <a:t> </a:t>
            </a:r>
            <a:r>
              <a:rPr lang="he-IL" sz="2400" u="sng" dirty="0" err="1"/>
              <a:t>היתה</a:t>
            </a:r>
            <a:r>
              <a:rPr lang="he-IL" sz="2400" u="sng" dirty="0"/>
              <a:t> פחות אלימות פיזית, אבל היה יותר משאר הדברים</a:t>
            </a:r>
            <a:r>
              <a:rPr lang="he-IL" sz="2400" dirty="0"/>
              <a:t>"</a:t>
            </a:r>
          </a:p>
        </p:txBody>
      </p:sp>
      <p:sp>
        <p:nvSpPr>
          <p:cNvPr id="4" name="מציין מיקום טקסט 3"/>
          <p:cNvSpPr>
            <a:spLocks noGrp="1"/>
          </p:cNvSpPr>
          <p:nvPr>
            <p:ph type="body" idx="1"/>
          </p:nvPr>
        </p:nvSpPr>
        <p:spPr/>
        <p:txBody>
          <a:bodyPr>
            <a:normAutofit/>
          </a:bodyPr>
          <a:lstStyle/>
          <a:p>
            <a:r>
              <a:rPr lang="he-IL" sz="2400" dirty="0">
                <a:cs typeface="+mj-cs"/>
              </a:rPr>
              <a:t>                                               נקודת המפנה בדינמיקה של סוגי האלימות?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dirty="0"/>
              <a:t>המשך אלימות עמומה מבחינה חוקית </a:t>
            </a:r>
            <a:endParaRPr lang="he-IL" sz="3600" dirty="0">
              <a:solidFill>
                <a:srgbClr val="FF0000"/>
              </a:solidFill>
            </a:endParaRPr>
          </a:p>
        </p:txBody>
      </p:sp>
      <p:sp>
        <p:nvSpPr>
          <p:cNvPr id="3" name="מציין מיקום תוכן 2"/>
          <p:cNvSpPr>
            <a:spLocks noGrp="1"/>
          </p:cNvSpPr>
          <p:nvPr>
            <p:ph idx="1"/>
          </p:nvPr>
        </p:nvSpPr>
        <p:spPr>
          <a:xfrm>
            <a:off x="1295401" y="2556932"/>
            <a:ext cx="9601196" cy="3569548"/>
          </a:xfrm>
        </p:spPr>
        <p:txBody>
          <a:bodyPr>
            <a:normAutofit/>
          </a:bodyPr>
          <a:lstStyle/>
          <a:p>
            <a:r>
              <a:rPr lang="he-IL" dirty="0">
                <a:cs typeface="+mj-cs"/>
              </a:rPr>
              <a:t>שימוש במוסדות נגדה (תביעות שווא במס הכנסה, בהוצאה לפועל, תלונות נגדן ברווחה, פניה לפקידת סעד)</a:t>
            </a:r>
          </a:p>
          <a:p>
            <a:r>
              <a:rPr lang="he-IL" dirty="0">
                <a:cs typeface="+mj-cs"/>
              </a:rPr>
              <a:t>שימוש בדמי המזונות/הוצאות נלוות להמשך השליטה </a:t>
            </a:r>
          </a:p>
          <a:p>
            <a:r>
              <a:rPr lang="he-IL" dirty="0">
                <a:cs typeface="+mj-cs"/>
              </a:rPr>
              <a:t>אי שמירה/איבוד ציוד של הילדים</a:t>
            </a:r>
          </a:p>
          <a:p>
            <a:r>
              <a:rPr lang="he-IL" dirty="0">
                <a:cs typeface="+mj-cs"/>
              </a:rPr>
              <a:t>הסתת הילדים ואלימות נפשית</a:t>
            </a:r>
          </a:p>
          <a:p>
            <a:r>
              <a:rPr lang="he-IL" dirty="0">
                <a:cs typeface="+mj-cs"/>
              </a:rPr>
              <a:t>סחיטה כלכלית למתן גט, למתן אישורים הקשורים לילדים</a:t>
            </a:r>
          </a:p>
          <a:p>
            <a:r>
              <a:rPr lang="he-IL" dirty="0">
                <a:cs typeface="+mj-cs"/>
              </a:rPr>
              <a:t>אי הפטרה מחובות</a:t>
            </a:r>
          </a:p>
          <a:p>
            <a:endParaRPr lang="he-I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78730" y="833160"/>
            <a:ext cx="10685957" cy="3477875"/>
          </a:xfrm>
          <a:prstGeom prst="rect">
            <a:avLst/>
          </a:prstGeom>
        </p:spPr>
        <p:txBody>
          <a:bodyPr wrap="square">
            <a:spAutoFit/>
          </a:bodyPr>
          <a:lstStyle/>
          <a:p>
            <a:pPr algn="r" rtl="1"/>
            <a:endParaRPr lang="he-IL" sz="2400" dirty="0">
              <a:cs typeface="+mj-cs"/>
            </a:endParaRPr>
          </a:p>
          <a:p>
            <a:pPr algn="r" rtl="1"/>
            <a:r>
              <a:rPr lang="he-IL" sz="2800" dirty="0">
                <a:cs typeface="+mj-cs"/>
              </a:rPr>
              <a:t>"ואחרי שנפרדנו, עברתי לעיר, הוא נשאר קצת במושב ואח"כ הוא השכיר את הבית. ובשנתיים הראשונות היינו עוד בקשר. הוא שילם לי מזונות, סיכמנו שהוא ישכב איתי מתי שהוא רוצה והוא ישלם לי את כל ההוצאות שלי.. וחייתי כמו מלכה. עד שהבנתי שאני בכלוב של זהב כביכול ואני לא יצאתי מזה באמת. [...] הוא היה כל כך אובססיבי, אז. לגבי הקשר המיני, לגבי המפתח, לגבי זה שהוא יבוא מתי שהוא רוצה ולעשות מה שהוא רוצה. שהוא יודע שאני לא עם אף אחד אחר. שיש לו את הכוח עם הכסף להמשיך ולשלוט"</a:t>
            </a:r>
            <a:endParaRPr lang="en-US" sz="2800" dirty="0"/>
          </a:p>
        </p:txBody>
      </p:sp>
      <p:sp>
        <p:nvSpPr>
          <p:cNvPr id="3" name="מלבן 2"/>
          <p:cNvSpPr/>
          <p:nvPr/>
        </p:nvSpPr>
        <p:spPr>
          <a:xfrm>
            <a:off x="1231469" y="5399705"/>
            <a:ext cx="4254931" cy="400110"/>
          </a:xfrm>
          <a:prstGeom prst="rect">
            <a:avLst/>
          </a:prstGeom>
          <a:ln>
            <a:noFill/>
          </a:ln>
        </p:spPr>
        <p:txBody>
          <a:bodyPr wrap="square">
            <a:spAutoFit/>
          </a:bodyPr>
          <a:lstStyle/>
          <a:p>
            <a:r>
              <a:rPr lang="he-IL" sz="2000" b="1" dirty="0">
                <a:cs typeface="+mj-cs"/>
              </a:rPr>
              <a:t>אלימות כלכלית –</a:t>
            </a:r>
            <a:r>
              <a:rPr lang="he-IL" sz="2000" b="1" dirty="0" err="1">
                <a:cs typeface="+mj-cs"/>
              </a:rPr>
              <a:t> מי</a:t>
            </a:r>
            <a:r>
              <a:rPr lang="he-IL" sz="2000" b="1" dirty="0">
                <a:cs typeface="+mj-cs"/>
              </a:rPr>
              <a:t>ן תמורה לכסף</a:t>
            </a:r>
          </a:p>
        </p:txBody>
      </p:sp>
      <p:cxnSp>
        <p:nvCxnSpPr>
          <p:cNvPr id="5" name="מחבר ישר 4"/>
          <p:cNvCxnSpPr/>
          <p:nvPr/>
        </p:nvCxnSpPr>
        <p:spPr>
          <a:xfrm>
            <a:off x="1201782" y="5029200"/>
            <a:ext cx="9666515" cy="7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93961" y="587829"/>
            <a:ext cx="9296398" cy="3461657"/>
          </a:xfrm>
        </p:spPr>
        <p:txBody>
          <a:bodyPr>
            <a:normAutofit fontScale="90000"/>
          </a:bodyPr>
          <a:lstStyle/>
          <a:p>
            <a:pPr lvl="0" algn="r"/>
            <a:r>
              <a:rPr lang="he-IL" dirty="0"/>
              <a:t>"</a:t>
            </a:r>
            <a:r>
              <a:rPr lang="he-IL" sz="2800" dirty="0"/>
              <a:t>הוא קנה בית בבנין הקודם שגרתי בו, בדיוק ליד. וכשהוא אמר לי שהוא קונה את הבית אז התחלתי לחפש ועברתי לפה. והוא היה בשוק. ממש מרפסת מולי זה היה. מטורף. זה היה ברור לי שזה כדי לעקוב, להמשיך לשלוט בי. וזהו, הוא תקוע שם עכשיו. ואני עברתי לפה. ועכשיו הוא אומר לי אני לא מבסוט זה לא מה שחשבתי, זה לא בשבילי, אני רוצה למכור את זה. [...] עכשיו הוא רוצה למכור והוא אומר: 'יש משהו לידך לקנות</a:t>
            </a:r>
            <a:r>
              <a:rPr lang="he-IL" sz="2800" dirty="0" err="1"/>
              <a:t>?'</a:t>
            </a:r>
            <a:r>
              <a:rPr lang="he-IL" sz="2800" dirty="0"/>
              <a:t> הייתי בשוק".</a:t>
            </a:r>
            <a:br>
              <a:rPr lang="en-US" sz="2400" dirty="0"/>
            </a:br>
            <a:endParaRPr lang="he-IL" sz="2200" dirty="0"/>
          </a:p>
        </p:txBody>
      </p:sp>
      <p:sp>
        <p:nvSpPr>
          <p:cNvPr id="4" name="מציין מיקום טקסט 3"/>
          <p:cNvSpPr>
            <a:spLocks noGrp="1"/>
          </p:cNvSpPr>
          <p:nvPr>
            <p:ph type="body" idx="1"/>
          </p:nvPr>
        </p:nvSpPr>
        <p:spPr/>
        <p:txBody>
          <a:bodyPr>
            <a:normAutofit/>
          </a:bodyPr>
          <a:lstStyle/>
          <a:p>
            <a:pPr algn="l"/>
            <a:r>
              <a:rPr lang="he-IL" sz="2400" dirty="0">
                <a:cs typeface="+mj-cs"/>
              </a:rPr>
              <a:t>שימוש במשאבים כלכליים לצורך המשך השליטה והמעקב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136469" y="966651"/>
            <a:ext cx="10006148" cy="3416320"/>
          </a:xfrm>
          <a:prstGeom prst="rect">
            <a:avLst/>
          </a:prstGeom>
        </p:spPr>
        <p:txBody>
          <a:bodyPr wrap="square">
            <a:spAutoFit/>
          </a:bodyPr>
          <a:lstStyle/>
          <a:p>
            <a:pPr algn="r" rtl="1"/>
            <a:r>
              <a:rPr lang="he-IL" sz="2400" dirty="0">
                <a:cs typeface="+mj-cs"/>
              </a:rPr>
              <a:t>"ואבא שלהן גם מכניס להן לראש שעכשיו אני לא משקיעה בהן ואימא עסוקה ורק העבודה שלה מעניינת אותה. ובגלל זה אתן ככה. אז זה עוד יותר מדליק אותן להיות מבולגנות. או כמו שאמרתי לך היום יש לי פגישה עם היועצת ועם המורה של הקטנה, כי היא ממש התחילה להתפרע. והיא אומרת לי לא אכפת לך כי את עובדת עכשיו. ורק העבודה שלך מעניינת אותך. כי </a:t>
            </a:r>
            <a:r>
              <a:rPr lang="he-IL" sz="2400" u="sng" dirty="0">
                <a:cs typeface="+mj-cs"/>
              </a:rPr>
              <a:t>זה מה שהוא מכניס להן בראש </a:t>
            </a:r>
            <a:r>
              <a:rPr lang="he-IL" sz="2400" dirty="0">
                <a:cs typeface="+mj-cs"/>
              </a:rPr>
              <a:t>[...] תראי, אם הוא לא היה מכניס להם את </a:t>
            </a:r>
            <a:r>
              <a:rPr lang="he-IL" sz="2400" dirty="0" err="1">
                <a:cs typeface="+mj-cs"/>
              </a:rPr>
              <a:t>הכל</a:t>
            </a:r>
            <a:r>
              <a:rPr lang="he-IL" sz="2400" dirty="0">
                <a:cs typeface="+mj-cs"/>
              </a:rPr>
              <a:t> בראש, אני לא הייתי מתרגשת והייתי אני חושבת יכולה להעביר להן את זה תוך חודש </a:t>
            </a:r>
            <a:r>
              <a:rPr lang="he-IL" sz="2400" dirty="0" err="1">
                <a:cs typeface="+mj-cs"/>
              </a:rPr>
              <a:t>חודש</a:t>
            </a:r>
            <a:r>
              <a:rPr lang="he-IL" sz="2400" dirty="0">
                <a:cs typeface="+mj-cs"/>
              </a:rPr>
              <a:t> וחצי ולהסביר להן. אבל זה שהוא כל הזמן טוחן להם אתם לבד בבית, ואימא פה ואימא שם [...] </a:t>
            </a:r>
            <a:r>
              <a:rPr lang="he-IL" sz="2400" u="sng" dirty="0">
                <a:cs typeface="+mj-cs"/>
              </a:rPr>
              <a:t>זאת הדרך שלו להמשיך להוריד אותי</a:t>
            </a:r>
            <a:r>
              <a:rPr lang="he-IL" sz="2400" dirty="0">
                <a:cs typeface="+mj-cs"/>
              </a:rPr>
              <a:t>. הוא פשוט כבר לא יודע </a:t>
            </a:r>
            <a:r>
              <a:rPr lang="he-IL" sz="2400" dirty="0" err="1">
                <a:cs typeface="+mj-cs"/>
              </a:rPr>
              <a:t>איך...</a:t>
            </a:r>
            <a:r>
              <a:rPr lang="he-IL" sz="2400" dirty="0">
                <a:cs typeface="+mj-cs"/>
              </a:rPr>
              <a:t>" </a:t>
            </a:r>
          </a:p>
        </p:txBody>
      </p:sp>
      <p:sp>
        <p:nvSpPr>
          <p:cNvPr id="3" name="מלבן 2"/>
          <p:cNvSpPr/>
          <p:nvPr/>
        </p:nvSpPr>
        <p:spPr>
          <a:xfrm>
            <a:off x="1633449" y="5112322"/>
            <a:ext cx="4132863" cy="461665"/>
          </a:xfrm>
          <a:prstGeom prst="rect">
            <a:avLst/>
          </a:prstGeom>
        </p:spPr>
        <p:txBody>
          <a:bodyPr wrap="none">
            <a:spAutoFit/>
          </a:bodyPr>
          <a:lstStyle/>
          <a:p>
            <a:r>
              <a:rPr lang="he-IL" sz="2400" dirty="0">
                <a:cs typeface="+mj-cs"/>
              </a:rPr>
              <a:t>אלימות כלכלית - חבלה בתעסוקה</a:t>
            </a:r>
          </a:p>
        </p:txBody>
      </p:sp>
      <p:cxnSp>
        <p:nvCxnSpPr>
          <p:cNvPr id="4" name="מחבר ישר 3"/>
          <p:cNvCxnSpPr/>
          <p:nvPr/>
        </p:nvCxnSpPr>
        <p:spPr>
          <a:xfrm>
            <a:off x="1306286" y="4754877"/>
            <a:ext cx="9666515"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ורגני">
  <a:themeElements>
    <a:clrScheme name="אורגני">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אורגני">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אורגני">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13908</TotalTime>
  <Words>900</Words>
  <Application>Microsoft Office PowerPoint</Application>
  <PresentationFormat>מסך רחב</PresentationFormat>
  <Paragraphs>57</Paragraphs>
  <Slides>11</Slides>
  <Notes>11</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11</vt:i4>
      </vt:variant>
    </vt:vector>
  </HeadingPairs>
  <TitlesOfParts>
    <vt:vector size="17" baseType="lpstr">
      <vt:lpstr>Arial</vt:lpstr>
      <vt:lpstr>Calibri</vt:lpstr>
      <vt:lpstr>Century</vt:lpstr>
      <vt:lpstr>Garamond</vt:lpstr>
      <vt:lpstr>Times New Roman</vt:lpstr>
      <vt:lpstr>אורגני</vt:lpstr>
      <vt:lpstr>בין אלימות פיזית וכלכלית: אלימות בן זוג בחסות עמימות החוק</vt:lpstr>
      <vt:lpstr>רקע </vt:lpstr>
      <vt:lpstr>ביסוס תיאורטי</vt:lpstr>
      <vt:lpstr>מצגת של PowerPoint‏</vt:lpstr>
      <vt:lpstr>"אני חושבת שאני הבנתי, שאם אני אשאר שם אני אמות. אני אמות. ואני אלך גם אם אני לא יודעת מה... והוא הבין את זה גם. הוא הבין כבר שאני אספר ואני אדבר ואני כבר לא מפחדת. וגם אם הוא היה במרכאות כבר יותר גרוע, כי בפעם הראשונה הוא היה במשטרה והוא ראה את עדי רק במרכז מבקרים כזה דרך הרווחה.. והוא כבר קיבל את הבומבה שלו. כלומר הוא קיבל את ההלם שלו אז והוא יודע שזה שם.. זה שכבר פעם התלוננתי ופתאום כולם ידעו... אז את יודעת הוא נזהר יותר בקשר השני, אבל עדיין אולי היתה פחות אלימות פיזית, אבל היה יותר משאר הדברים"</vt:lpstr>
      <vt:lpstr>המשך אלימות עמומה מבחינה חוקית </vt:lpstr>
      <vt:lpstr>מצגת של PowerPoint‏</vt:lpstr>
      <vt:lpstr>"הוא קנה בית בבנין הקודם שגרתי בו, בדיוק ליד. וכשהוא אמר לי שהוא קונה את הבית אז התחלתי לחפש ועברתי לפה. והוא היה בשוק. ממש מרפסת מולי זה היה. מטורף. זה היה ברור לי שזה כדי לעקוב, להמשיך לשלוט בי. וזהו, הוא תקוע שם עכשיו. ואני עברתי לפה. ועכשיו הוא אומר לי אני לא מבסוט זה לא מה שחשבתי, זה לא בשבילי, אני רוצה למכור את זה. [...] עכשיו הוא רוצה למכור והוא אומר: 'יש משהו לידך לקנות?' הייתי בשוק". </vt:lpstr>
      <vt:lpstr>מצגת של PowerPoint‏</vt:lpstr>
      <vt:lpstr>דיון ומסקנות</vt:lpstr>
      <vt:lpstr>תודה על ההקשבה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מעבר לטקסט</dc:title>
  <dc:creator>yaron</dc:creator>
  <cp:lastModifiedBy>קרני קריגל</cp:lastModifiedBy>
  <cp:revision>69</cp:revision>
  <dcterms:created xsi:type="dcterms:W3CDTF">2016-12-21T12:08:54Z</dcterms:created>
  <dcterms:modified xsi:type="dcterms:W3CDTF">2018-01-08T11:07:29Z</dcterms:modified>
</cp:coreProperties>
</file>