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9.xml" ContentType="application/vnd.openxmlformats-officedocument.presentationml.notesSlide+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0.xml" ContentType="application/vnd.openxmlformats-officedocument.presentationml.notesSlide+xml"/>
  <Override PartName="/ppt/charts/chart1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1.xml" ContentType="application/vnd.openxmlformats-officedocument.presentationml.notesSlide+xml"/>
  <Override PartName="/ppt/charts/chart15.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2.xml" ContentType="application/vnd.openxmlformats-officedocument.presentationml.notesSlide+xml"/>
  <Override PartName="/ppt/charts/chart16.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7.xml" ContentType="application/vnd.openxmlformats-officedocument.drawingml.chart+xml"/>
  <Override PartName="/ppt/charts/style9.xml" ContentType="application/vnd.ms-office.chartstyle+xml"/>
  <Override PartName="/ppt/charts/colors9.xml" ContentType="application/vnd.ms-office.chartcolorstyle+xml"/>
  <Override PartName="/ppt/charts/chart18.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7.xml" ContentType="application/vnd.openxmlformats-officedocument.presentationml.notesSlide+xml"/>
  <Override PartName="/ppt/charts/chart1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2.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 id="2147483700" r:id="rId2"/>
  </p:sldMasterIdLst>
  <p:notesMasterIdLst>
    <p:notesMasterId r:id="rId64"/>
  </p:notesMasterIdLst>
  <p:sldIdLst>
    <p:sldId id="365" r:id="rId3"/>
    <p:sldId id="274" r:id="rId4"/>
    <p:sldId id="445" r:id="rId5"/>
    <p:sldId id="276" r:id="rId6"/>
    <p:sldId id="277" r:id="rId7"/>
    <p:sldId id="278" r:id="rId8"/>
    <p:sldId id="279" r:id="rId9"/>
    <p:sldId id="280" r:id="rId10"/>
    <p:sldId id="281" r:id="rId11"/>
    <p:sldId id="341" r:id="rId12"/>
    <p:sldId id="342" r:id="rId13"/>
    <p:sldId id="282" r:id="rId14"/>
    <p:sldId id="283" r:id="rId15"/>
    <p:sldId id="284" r:id="rId16"/>
    <p:sldId id="343" r:id="rId17"/>
    <p:sldId id="285" r:id="rId18"/>
    <p:sldId id="286" r:id="rId19"/>
    <p:sldId id="287" r:id="rId20"/>
    <p:sldId id="288" r:id="rId21"/>
    <p:sldId id="366" r:id="rId22"/>
    <p:sldId id="291" r:id="rId23"/>
    <p:sldId id="292" r:id="rId24"/>
    <p:sldId id="323" r:id="rId25"/>
    <p:sldId id="324" r:id="rId26"/>
    <p:sldId id="455" r:id="rId27"/>
    <p:sldId id="452" r:id="rId28"/>
    <p:sldId id="453" r:id="rId29"/>
    <p:sldId id="454" r:id="rId30"/>
    <p:sldId id="348" r:id="rId31"/>
    <p:sldId id="368" r:id="rId32"/>
    <p:sldId id="369" r:id="rId33"/>
    <p:sldId id="349" r:id="rId34"/>
    <p:sldId id="430" r:id="rId35"/>
    <p:sldId id="431" r:id="rId36"/>
    <p:sldId id="350" r:id="rId37"/>
    <p:sldId id="351" r:id="rId38"/>
    <p:sldId id="353" r:id="rId39"/>
    <p:sldId id="370" r:id="rId40"/>
    <p:sldId id="444" r:id="rId41"/>
    <p:sldId id="356" r:id="rId42"/>
    <p:sldId id="437" r:id="rId43"/>
    <p:sldId id="300" r:id="rId44"/>
    <p:sldId id="438" r:id="rId45"/>
    <p:sldId id="358" r:id="rId46"/>
    <p:sldId id="371" r:id="rId47"/>
    <p:sldId id="372" r:id="rId48"/>
    <p:sldId id="433" r:id="rId49"/>
    <p:sldId id="450" r:id="rId50"/>
    <p:sldId id="373" r:id="rId51"/>
    <p:sldId id="361" r:id="rId52"/>
    <p:sldId id="374" r:id="rId53"/>
    <p:sldId id="434" r:id="rId54"/>
    <p:sldId id="435" r:id="rId55"/>
    <p:sldId id="307" r:id="rId56"/>
    <p:sldId id="375" r:id="rId57"/>
    <p:sldId id="309" r:id="rId58"/>
    <p:sldId id="310" r:id="rId59"/>
    <p:sldId id="311" r:id="rId60"/>
    <p:sldId id="312" r:id="rId61"/>
    <p:sldId id="451" r:id="rId62"/>
    <p:sldId id="420"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72"/>
    <a:srgbClr val="42D6AD"/>
    <a:srgbClr val="7A7A7A"/>
    <a:srgbClr val="D3DE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590" autoAdjust="0"/>
  </p:normalViewPr>
  <p:slideViewPr>
    <p:cSldViewPr snapToGrid="0" snapToObjects="1">
      <p:cViewPr varScale="1">
        <p:scale>
          <a:sx n="57" d="100"/>
          <a:sy n="57" d="100"/>
        </p:scale>
        <p:origin x="1540" y="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4.xml"/><Relationship Id="rId1" Type="http://schemas.microsoft.com/office/2011/relationships/chartStyle" Target="style4.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5.xml"/><Relationship Id="rId1" Type="http://schemas.microsoft.com/office/2011/relationships/chartStyle" Target="style5.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6.xml"/><Relationship Id="rId1" Type="http://schemas.microsoft.com/office/2011/relationships/chartStyle" Target="style6.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7.xml"/><Relationship Id="rId1" Type="http://schemas.microsoft.com/office/2011/relationships/chartStyle" Target="style7.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8.xml"/><Relationship Id="rId1" Type="http://schemas.microsoft.com/office/2011/relationships/chartStyle" Target="style8.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9.xml"/><Relationship Id="rId1" Type="http://schemas.microsoft.com/office/2011/relationships/chartStyle" Target="style9.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0.xml"/><Relationship Id="rId1" Type="http://schemas.microsoft.com/office/2011/relationships/chartStyle" Target="style10.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2.xml"/><Relationship Id="rId1" Type="http://schemas.microsoft.com/office/2011/relationships/chartStyle" Target="style12.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3.xml"/><Relationship Id="rId1" Type="http://schemas.microsoft.com/office/2011/relationships/chartStyle" Target="style13.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hart>
    <c:autoTitleDeleted val="1"/>
    <c:plotArea>
      <c:layout/>
      <c:pieChart>
        <c:varyColors val="1"/>
        <c:ser>
          <c:idx val="8"/>
          <c:order val="8"/>
          <c:tx>
            <c:strRef>
              <c:f>Sheet1!$B$1</c:f>
              <c:strCache>
                <c:ptCount val="1"/>
                <c:pt idx="0">
                  <c:v>Sales</c:v>
                </c:pt>
              </c:strCache>
            </c:strRef>
          </c:tx>
          <c:dPt>
            <c:idx val="0"/>
            <c:bubble3D val="0"/>
            <c:spPr>
              <a:solidFill>
                <a:schemeClr val="accent1"/>
              </a:solidFill>
            </c:spPr>
            <c:extLst>
              <c:ext xmlns:c16="http://schemas.microsoft.com/office/drawing/2014/chart" uri="{C3380CC4-5D6E-409C-BE32-E72D297353CC}">
                <c16:uniqueId val="{00000001-0448-4927-8BD7-1689DDDFA253}"/>
              </c:ext>
            </c:extLst>
          </c:dPt>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2-0448-4927-8BD7-1689DDDFA253}"/>
            </c:ext>
          </c:extLst>
        </c:ser>
        <c:ser>
          <c:idx val="9"/>
          <c:order val="9"/>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3-0448-4927-8BD7-1689DDDFA253}"/>
            </c:ext>
          </c:extLst>
        </c:ser>
        <c:ser>
          <c:idx val="10"/>
          <c:order val="10"/>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4-0448-4927-8BD7-1689DDDFA253}"/>
            </c:ext>
          </c:extLst>
        </c:ser>
        <c:ser>
          <c:idx val="11"/>
          <c:order val="11"/>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5-0448-4927-8BD7-1689DDDFA253}"/>
            </c:ext>
          </c:extLst>
        </c:ser>
        <c:ser>
          <c:idx val="12"/>
          <c:order val="12"/>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6-0448-4927-8BD7-1689DDDFA253}"/>
            </c:ext>
          </c:extLst>
        </c:ser>
        <c:ser>
          <c:idx val="13"/>
          <c:order val="13"/>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7-0448-4927-8BD7-1689DDDFA253}"/>
            </c:ext>
          </c:extLst>
        </c:ser>
        <c:ser>
          <c:idx val="14"/>
          <c:order val="14"/>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8-0448-4927-8BD7-1689DDDFA253}"/>
            </c:ext>
          </c:extLst>
        </c:ser>
        <c:ser>
          <c:idx val="15"/>
          <c:order val="15"/>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9-0448-4927-8BD7-1689DDDFA253}"/>
            </c:ext>
          </c:extLst>
        </c:ser>
        <c:ser>
          <c:idx val="4"/>
          <c:order val="4"/>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A-0448-4927-8BD7-1689DDDFA253}"/>
            </c:ext>
          </c:extLst>
        </c:ser>
        <c:ser>
          <c:idx val="5"/>
          <c:order val="5"/>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B-0448-4927-8BD7-1689DDDFA253}"/>
            </c:ext>
          </c:extLst>
        </c:ser>
        <c:ser>
          <c:idx val="6"/>
          <c:order val="6"/>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C-0448-4927-8BD7-1689DDDFA253}"/>
            </c:ext>
          </c:extLst>
        </c:ser>
        <c:ser>
          <c:idx val="7"/>
          <c:order val="7"/>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D-0448-4927-8BD7-1689DDDFA253}"/>
            </c:ext>
          </c:extLst>
        </c:ser>
        <c:ser>
          <c:idx val="2"/>
          <c:order val="2"/>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E-0448-4927-8BD7-1689DDDFA253}"/>
            </c:ext>
          </c:extLst>
        </c:ser>
        <c:ser>
          <c:idx val="3"/>
          <c:order val="3"/>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F-0448-4927-8BD7-1689DDDFA253}"/>
            </c:ext>
          </c:extLst>
        </c:ser>
        <c:ser>
          <c:idx val="1"/>
          <c:order val="1"/>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10-0448-4927-8BD7-1689DDDFA253}"/>
            </c:ext>
          </c:extLst>
        </c:ser>
        <c:ser>
          <c:idx val="0"/>
          <c:order val="0"/>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11-0448-4927-8BD7-1689DDDFA253}"/>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c:spPr>
            <c:extLst>
              <c:ext xmlns:c16="http://schemas.microsoft.com/office/drawing/2014/chart" uri="{C3380CC4-5D6E-409C-BE32-E72D297353CC}">
                <c16:uniqueId val="{00000001-7F31-4EB6-8FD0-2CE8A5AEE3DB}"/>
              </c:ext>
            </c:extLst>
          </c:dPt>
          <c:dPt>
            <c:idx val="1"/>
            <c:bubble3D val="0"/>
            <c:explosion val="12"/>
            <c:spPr>
              <a:solidFill>
                <a:schemeClr val="accent2"/>
              </a:solidFill>
              <a:ln>
                <a:noFill/>
              </a:ln>
              <a:effectLst/>
            </c:spPr>
            <c:extLst>
              <c:ext xmlns:c16="http://schemas.microsoft.com/office/drawing/2014/chart" uri="{C3380CC4-5D6E-409C-BE32-E72D297353CC}">
                <c16:uniqueId val="{00000003-7F31-4EB6-8FD0-2CE8A5AEE3DB}"/>
              </c:ext>
            </c:extLst>
          </c:dPt>
          <c:cat>
            <c:strRef>
              <c:f>Sheet1!$A$2:$A$3</c:f>
              <c:strCache>
                <c:ptCount val="2"/>
                <c:pt idx="0">
                  <c:v>Yes</c:v>
                </c:pt>
                <c:pt idx="1">
                  <c:v>No</c:v>
                </c:pt>
              </c:strCache>
            </c:strRef>
          </c:cat>
          <c:val>
            <c:numRef>
              <c:f>Sheet1!$B$2:$B$3</c:f>
              <c:numCache>
                <c:formatCode>0%</c:formatCode>
                <c:ptCount val="2"/>
                <c:pt idx="0">
                  <c:v>0.43</c:v>
                </c:pt>
                <c:pt idx="1">
                  <c:v>0.56999999999999995</c:v>
                </c:pt>
              </c:numCache>
            </c:numRef>
          </c:val>
          <c:extLst>
            <c:ext xmlns:c16="http://schemas.microsoft.com/office/drawing/2014/chart" uri="{C3380CC4-5D6E-409C-BE32-E72D297353CC}">
              <c16:uniqueId val="{00000004-7F31-4EB6-8FD0-2CE8A5AEE3DB}"/>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c:spPr>
            <c:extLst>
              <c:ext xmlns:c16="http://schemas.microsoft.com/office/drawing/2014/chart" uri="{C3380CC4-5D6E-409C-BE32-E72D297353CC}">
                <c16:uniqueId val="{00000001-9C0E-4B52-A69B-4FD1B8E18BBB}"/>
              </c:ext>
            </c:extLst>
          </c:dPt>
          <c:dPt>
            <c:idx val="1"/>
            <c:bubble3D val="0"/>
            <c:explosion val="12"/>
            <c:spPr>
              <a:solidFill>
                <a:schemeClr val="accent2"/>
              </a:solidFill>
              <a:ln>
                <a:noFill/>
              </a:ln>
              <a:effectLst/>
            </c:spPr>
            <c:extLst>
              <c:ext xmlns:c16="http://schemas.microsoft.com/office/drawing/2014/chart" uri="{C3380CC4-5D6E-409C-BE32-E72D297353CC}">
                <c16:uniqueId val="{00000003-9C0E-4B52-A69B-4FD1B8E18BBB}"/>
              </c:ext>
            </c:extLst>
          </c:dPt>
          <c:cat>
            <c:strRef>
              <c:f>Sheet1!$A$2:$A$3</c:f>
              <c:strCache>
                <c:ptCount val="2"/>
                <c:pt idx="0">
                  <c:v>Yes</c:v>
                </c:pt>
                <c:pt idx="1">
                  <c:v>No</c:v>
                </c:pt>
              </c:strCache>
            </c:strRef>
          </c:cat>
          <c:val>
            <c:numRef>
              <c:f>Sheet1!$B$2:$B$3</c:f>
              <c:numCache>
                <c:formatCode>0%</c:formatCode>
                <c:ptCount val="2"/>
                <c:pt idx="0">
                  <c:v>0.43</c:v>
                </c:pt>
                <c:pt idx="1">
                  <c:v>0.56999999999999995</c:v>
                </c:pt>
              </c:numCache>
            </c:numRef>
          </c:val>
          <c:extLst>
            <c:ext xmlns:c16="http://schemas.microsoft.com/office/drawing/2014/chart" uri="{C3380CC4-5D6E-409C-BE32-E72D297353CC}">
              <c16:uniqueId val="{00000004-9C0E-4B52-A69B-4FD1B8E18BBB}"/>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4"/>
              </a:solidFill>
              <a:ln>
                <a:noFill/>
              </a:ln>
              <a:effectLst/>
            </c:spPr>
            <c:extLst>
              <c:ext xmlns:c16="http://schemas.microsoft.com/office/drawing/2014/chart" uri="{C3380CC4-5D6E-409C-BE32-E72D297353CC}">
                <c16:uniqueId val="{00000001-3C0B-434A-ACA4-8061D20F0569}"/>
              </c:ext>
            </c:extLst>
          </c:dPt>
          <c:dPt>
            <c:idx val="1"/>
            <c:bubble3D val="0"/>
            <c:explosion val="2"/>
            <c:spPr>
              <a:solidFill>
                <a:schemeClr val="accent3"/>
              </a:solidFill>
              <a:ln>
                <a:noFill/>
              </a:ln>
              <a:effectLst/>
            </c:spPr>
            <c:extLst>
              <c:ext xmlns:c16="http://schemas.microsoft.com/office/drawing/2014/chart" uri="{C3380CC4-5D6E-409C-BE32-E72D297353CC}">
                <c16:uniqueId val="{00000003-3C0B-434A-ACA4-8061D20F0569}"/>
              </c:ext>
            </c:extLst>
          </c:dPt>
          <c:dPt>
            <c:idx val="2"/>
            <c:bubble3D val="0"/>
            <c:spPr>
              <a:solidFill>
                <a:schemeClr val="accent5"/>
              </a:solidFill>
              <a:ln>
                <a:noFill/>
              </a:ln>
              <a:effectLst/>
            </c:spPr>
            <c:extLst>
              <c:ext xmlns:c16="http://schemas.microsoft.com/office/drawing/2014/chart" uri="{C3380CC4-5D6E-409C-BE32-E72D297353CC}">
                <c16:uniqueId val="{00000005-3C0B-434A-ACA4-8061D20F0569}"/>
              </c:ext>
            </c:extLst>
          </c:dPt>
          <c:dLbls>
            <c:dLbl>
              <c:idx val="0"/>
              <c:layout>
                <c:manualLayout>
                  <c:x val="4.0948212787846591E-2"/>
                  <c:y val="7.5020769893211742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accent4"/>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7344705577141623"/>
                      <c:h val="0.25407876821136721"/>
                    </c:manualLayout>
                  </c15:layout>
                </c:ext>
                <c:ext xmlns:c16="http://schemas.microsoft.com/office/drawing/2014/chart" uri="{C3380CC4-5D6E-409C-BE32-E72D297353CC}">
                  <c16:uniqueId val="{00000001-3C0B-434A-ACA4-8061D20F0569}"/>
                </c:ext>
              </c:extLst>
            </c:dLbl>
            <c:dLbl>
              <c:idx val="1"/>
              <c:layout>
                <c:manualLayout>
                  <c:x val="0.41578185292274999"/>
                  <c:y val="0.14468250649678885"/>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3"/>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C0B-434A-ACA4-8061D20F0569}"/>
                </c:ext>
              </c:extLst>
            </c:dLbl>
            <c:dLbl>
              <c:idx val="2"/>
              <c:layout>
                <c:manualLayout>
                  <c:x val="3.1498625221420454E-2"/>
                  <c:y val="0"/>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5"/>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5223285569512504"/>
                      <c:h val="0.14690654117670887"/>
                    </c:manualLayout>
                  </c15:layout>
                </c:ext>
                <c:ext xmlns:c16="http://schemas.microsoft.com/office/drawing/2014/chart" uri="{C3380CC4-5D6E-409C-BE32-E72D297353CC}">
                  <c16:uniqueId val="{00000005-3C0B-434A-ACA4-8061D20F0569}"/>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Physical</c:v>
                </c:pt>
                <c:pt idx="1">
                  <c:v>Psychological</c:v>
                </c:pt>
                <c:pt idx="2">
                  <c:v>Financial</c:v>
                </c:pt>
              </c:strCache>
            </c:strRef>
          </c:cat>
          <c:val>
            <c:numRef>
              <c:f>Sheet1!$B$2:$B$4</c:f>
              <c:numCache>
                <c:formatCode>0%</c:formatCode>
                <c:ptCount val="3"/>
                <c:pt idx="0">
                  <c:v>0.37</c:v>
                </c:pt>
                <c:pt idx="1">
                  <c:v>0.57999999999999996</c:v>
                </c:pt>
                <c:pt idx="2">
                  <c:v>0.05</c:v>
                </c:pt>
              </c:numCache>
            </c:numRef>
          </c:val>
          <c:extLst>
            <c:ext xmlns:c16="http://schemas.microsoft.com/office/drawing/2014/chart" uri="{C3380CC4-5D6E-409C-BE32-E72D297353CC}">
              <c16:uniqueId val="{00000006-3C0B-434A-ACA4-8061D20F0569}"/>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c:spPr>
            <c:extLst>
              <c:ext xmlns:c16="http://schemas.microsoft.com/office/drawing/2014/chart" uri="{C3380CC4-5D6E-409C-BE32-E72D297353CC}">
                <c16:uniqueId val="{00000001-798A-4A73-A3CE-B7FFE344AD61}"/>
              </c:ext>
            </c:extLst>
          </c:dPt>
          <c:dPt>
            <c:idx val="1"/>
            <c:bubble3D val="0"/>
            <c:explosion val="8"/>
            <c:spPr>
              <a:solidFill>
                <a:schemeClr val="accent2"/>
              </a:solidFill>
              <a:ln>
                <a:noFill/>
              </a:ln>
              <a:effectLst/>
            </c:spPr>
            <c:extLst>
              <c:ext xmlns:c16="http://schemas.microsoft.com/office/drawing/2014/chart" uri="{C3380CC4-5D6E-409C-BE32-E72D297353CC}">
                <c16:uniqueId val="{00000003-798A-4A73-A3CE-B7FFE344AD61}"/>
              </c:ext>
            </c:extLst>
          </c:dPt>
          <c:cat>
            <c:strRef>
              <c:f>Sheet1!$A$2:$A$3</c:f>
              <c:strCache>
                <c:ptCount val="2"/>
                <c:pt idx="0">
                  <c:v>Yes</c:v>
                </c:pt>
                <c:pt idx="1">
                  <c:v>No</c:v>
                </c:pt>
              </c:strCache>
            </c:strRef>
          </c:cat>
          <c:val>
            <c:numRef>
              <c:f>Sheet1!$B$2:$B$3</c:f>
              <c:numCache>
                <c:formatCode>0%</c:formatCode>
                <c:ptCount val="2"/>
                <c:pt idx="0">
                  <c:v>0.51</c:v>
                </c:pt>
                <c:pt idx="1">
                  <c:v>0.49</c:v>
                </c:pt>
              </c:numCache>
            </c:numRef>
          </c:val>
          <c:extLst>
            <c:ext xmlns:c16="http://schemas.microsoft.com/office/drawing/2014/chart" uri="{C3380CC4-5D6E-409C-BE32-E72D297353CC}">
              <c16:uniqueId val="{00000004-798A-4A73-A3CE-B7FFE344AD61}"/>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c:spPr>
            <c:extLst>
              <c:ext xmlns:c16="http://schemas.microsoft.com/office/drawing/2014/chart" uri="{C3380CC4-5D6E-409C-BE32-E72D297353CC}">
                <c16:uniqueId val="{00000001-AE7D-493C-9175-F775F9B43D5E}"/>
              </c:ext>
            </c:extLst>
          </c:dPt>
          <c:dPt>
            <c:idx val="1"/>
            <c:bubble3D val="0"/>
            <c:explosion val="8"/>
            <c:spPr>
              <a:solidFill>
                <a:schemeClr val="accent2"/>
              </a:solidFill>
              <a:ln>
                <a:noFill/>
              </a:ln>
              <a:effectLst/>
            </c:spPr>
            <c:extLst>
              <c:ext xmlns:c16="http://schemas.microsoft.com/office/drawing/2014/chart" uri="{C3380CC4-5D6E-409C-BE32-E72D297353CC}">
                <c16:uniqueId val="{00000003-AE7D-493C-9175-F775F9B43D5E}"/>
              </c:ext>
            </c:extLst>
          </c:dPt>
          <c:cat>
            <c:strRef>
              <c:f>Sheet1!$A$2:$A$3</c:f>
              <c:strCache>
                <c:ptCount val="2"/>
                <c:pt idx="0">
                  <c:v>Yes</c:v>
                </c:pt>
                <c:pt idx="1">
                  <c:v>No</c:v>
                </c:pt>
              </c:strCache>
            </c:strRef>
          </c:cat>
          <c:val>
            <c:numRef>
              <c:f>Sheet1!$B$2:$B$3</c:f>
              <c:numCache>
                <c:formatCode>0%</c:formatCode>
                <c:ptCount val="2"/>
                <c:pt idx="0">
                  <c:v>0.32</c:v>
                </c:pt>
                <c:pt idx="1">
                  <c:v>0.68</c:v>
                </c:pt>
              </c:numCache>
            </c:numRef>
          </c:val>
          <c:extLst>
            <c:ext xmlns:c16="http://schemas.microsoft.com/office/drawing/2014/chart" uri="{C3380CC4-5D6E-409C-BE32-E72D297353CC}">
              <c16:uniqueId val="{00000004-AE7D-493C-9175-F775F9B43D5E}"/>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c:spPr>
            <c:extLst>
              <c:ext xmlns:c16="http://schemas.microsoft.com/office/drawing/2014/chart" uri="{C3380CC4-5D6E-409C-BE32-E72D297353CC}">
                <c16:uniqueId val="{00000001-AE7D-493C-9175-F775F9B43D5E}"/>
              </c:ext>
            </c:extLst>
          </c:dPt>
          <c:dPt>
            <c:idx val="1"/>
            <c:bubble3D val="0"/>
            <c:explosion val="8"/>
            <c:spPr>
              <a:solidFill>
                <a:schemeClr val="accent2"/>
              </a:solidFill>
              <a:ln>
                <a:noFill/>
              </a:ln>
              <a:effectLst/>
            </c:spPr>
            <c:extLst>
              <c:ext xmlns:c16="http://schemas.microsoft.com/office/drawing/2014/chart" uri="{C3380CC4-5D6E-409C-BE32-E72D297353CC}">
                <c16:uniqueId val="{00000003-AE7D-493C-9175-F775F9B43D5E}"/>
              </c:ext>
            </c:extLst>
          </c:dPt>
          <c:cat>
            <c:strRef>
              <c:f>Sheet1!$A$2:$A$3</c:f>
              <c:strCache>
                <c:ptCount val="2"/>
                <c:pt idx="0">
                  <c:v>Yes</c:v>
                </c:pt>
                <c:pt idx="1">
                  <c:v>No</c:v>
                </c:pt>
              </c:strCache>
            </c:strRef>
          </c:cat>
          <c:val>
            <c:numRef>
              <c:f>Sheet1!$B$2:$B$3</c:f>
              <c:numCache>
                <c:formatCode>0%</c:formatCode>
                <c:ptCount val="2"/>
                <c:pt idx="0">
                  <c:v>0.35</c:v>
                </c:pt>
                <c:pt idx="1">
                  <c:v>0.65</c:v>
                </c:pt>
              </c:numCache>
            </c:numRef>
          </c:val>
          <c:extLst>
            <c:ext xmlns:c16="http://schemas.microsoft.com/office/drawing/2014/chart" uri="{C3380CC4-5D6E-409C-BE32-E72D297353CC}">
              <c16:uniqueId val="{00000004-AE7D-493C-9175-F775F9B43D5E}"/>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c:spPr>
            <c:extLst>
              <c:ext xmlns:c16="http://schemas.microsoft.com/office/drawing/2014/chart" uri="{C3380CC4-5D6E-409C-BE32-E72D297353CC}">
                <c16:uniqueId val="{00000001-648A-480B-B0A2-DC5711605AC4}"/>
              </c:ext>
            </c:extLst>
          </c:dPt>
          <c:dPt>
            <c:idx val="1"/>
            <c:bubble3D val="0"/>
            <c:explosion val="12"/>
            <c:spPr>
              <a:solidFill>
                <a:schemeClr val="accent2"/>
              </a:solidFill>
              <a:ln>
                <a:noFill/>
              </a:ln>
              <a:effectLst/>
            </c:spPr>
            <c:extLst>
              <c:ext xmlns:c16="http://schemas.microsoft.com/office/drawing/2014/chart" uri="{C3380CC4-5D6E-409C-BE32-E72D297353CC}">
                <c16:uniqueId val="{00000003-648A-480B-B0A2-DC5711605AC4}"/>
              </c:ext>
            </c:extLst>
          </c:dPt>
          <c:cat>
            <c:strRef>
              <c:f>Sheet1!$A$2:$A$3</c:f>
              <c:strCache>
                <c:ptCount val="2"/>
                <c:pt idx="0">
                  <c:v>Yes</c:v>
                </c:pt>
                <c:pt idx="1">
                  <c:v>No</c:v>
                </c:pt>
              </c:strCache>
            </c:strRef>
          </c:cat>
          <c:val>
            <c:numRef>
              <c:f>Sheet1!$B$2:$B$3</c:f>
              <c:numCache>
                <c:formatCode>0%</c:formatCode>
                <c:ptCount val="2"/>
                <c:pt idx="0">
                  <c:v>0.33</c:v>
                </c:pt>
                <c:pt idx="1">
                  <c:v>0.67</c:v>
                </c:pt>
              </c:numCache>
            </c:numRef>
          </c:val>
          <c:extLst>
            <c:ext xmlns:c16="http://schemas.microsoft.com/office/drawing/2014/chart" uri="{C3380CC4-5D6E-409C-BE32-E72D297353CC}">
              <c16:uniqueId val="{00000004-648A-480B-B0A2-DC5711605AC4}"/>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c:spPr>
            <c:extLst>
              <c:ext xmlns:c16="http://schemas.microsoft.com/office/drawing/2014/chart" uri="{C3380CC4-5D6E-409C-BE32-E72D297353CC}">
                <c16:uniqueId val="{00000001-B36C-476A-B280-608A8AC97AA7}"/>
              </c:ext>
            </c:extLst>
          </c:dPt>
          <c:dPt>
            <c:idx val="1"/>
            <c:bubble3D val="0"/>
            <c:explosion val="12"/>
            <c:spPr>
              <a:solidFill>
                <a:schemeClr val="accent2"/>
              </a:solidFill>
              <a:ln>
                <a:noFill/>
              </a:ln>
              <a:effectLst/>
            </c:spPr>
            <c:extLst>
              <c:ext xmlns:c16="http://schemas.microsoft.com/office/drawing/2014/chart" uri="{C3380CC4-5D6E-409C-BE32-E72D297353CC}">
                <c16:uniqueId val="{00000003-B36C-476A-B280-608A8AC97AA7}"/>
              </c:ext>
            </c:extLst>
          </c:dPt>
          <c:cat>
            <c:strRef>
              <c:f>Sheet1!$A$2:$A$3</c:f>
              <c:strCache>
                <c:ptCount val="2"/>
                <c:pt idx="0">
                  <c:v>Yes</c:v>
                </c:pt>
                <c:pt idx="1">
                  <c:v>No</c:v>
                </c:pt>
              </c:strCache>
            </c:strRef>
          </c:cat>
          <c:val>
            <c:numRef>
              <c:f>Sheet1!$B$2:$B$3</c:f>
              <c:numCache>
                <c:formatCode>0%</c:formatCode>
                <c:ptCount val="2"/>
                <c:pt idx="0">
                  <c:v>0.64</c:v>
                </c:pt>
                <c:pt idx="1">
                  <c:v>0.36</c:v>
                </c:pt>
              </c:numCache>
            </c:numRef>
          </c:val>
          <c:extLst>
            <c:ext xmlns:c16="http://schemas.microsoft.com/office/drawing/2014/chart" uri="{C3380CC4-5D6E-409C-BE32-E72D297353CC}">
              <c16:uniqueId val="{00000004-B36C-476A-B280-608A8AC97AA7}"/>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c:spPr>
            <c:extLst>
              <c:ext xmlns:c16="http://schemas.microsoft.com/office/drawing/2014/chart" uri="{C3380CC4-5D6E-409C-BE32-E72D297353CC}">
                <c16:uniqueId val="{00000001-A9FD-4B13-8992-77982635AF4F}"/>
              </c:ext>
            </c:extLst>
          </c:dPt>
          <c:dPt>
            <c:idx val="1"/>
            <c:bubble3D val="0"/>
            <c:explosion val="12"/>
            <c:spPr>
              <a:solidFill>
                <a:schemeClr val="accent2"/>
              </a:solidFill>
              <a:ln>
                <a:noFill/>
              </a:ln>
              <a:effectLst/>
            </c:spPr>
            <c:extLst>
              <c:ext xmlns:c16="http://schemas.microsoft.com/office/drawing/2014/chart" uri="{C3380CC4-5D6E-409C-BE32-E72D297353CC}">
                <c16:uniqueId val="{00000003-A9FD-4B13-8992-77982635AF4F}"/>
              </c:ext>
            </c:extLst>
          </c:dPt>
          <c:cat>
            <c:strRef>
              <c:f>Sheet1!$A$2:$A$3</c:f>
              <c:strCache>
                <c:ptCount val="2"/>
                <c:pt idx="0">
                  <c:v>Yes</c:v>
                </c:pt>
                <c:pt idx="1">
                  <c:v>No</c:v>
                </c:pt>
              </c:strCache>
            </c:strRef>
          </c:cat>
          <c:val>
            <c:numRef>
              <c:f>Sheet1!$B$2:$B$3</c:f>
              <c:numCache>
                <c:formatCode>0%</c:formatCode>
                <c:ptCount val="2"/>
                <c:pt idx="0">
                  <c:v>0.71</c:v>
                </c:pt>
                <c:pt idx="1">
                  <c:v>0.24</c:v>
                </c:pt>
              </c:numCache>
            </c:numRef>
          </c:val>
          <c:extLst>
            <c:ext xmlns:c16="http://schemas.microsoft.com/office/drawing/2014/chart" uri="{C3380CC4-5D6E-409C-BE32-E72D297353CC}">
              <c16:uniqueId val="{00000004-A9FD-4B13-8992-77982635AF4F}"/>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c:spPr>
            <c:extLst>
              <c:ext xmlns:c16="http://schemas.microsoft.com/office/drawing/2014/chart" uri="{C3380CC4-5D6E-409C-BE32-E72D297353CC}">
                <c16:uniqueId val="{00000001-E4CF-42C7-91B9-DE432C915677}"/>
              </c:ext>
            </c:extLst>
          </c:dPt>
          <c:dPt>
            <c:idx val="1"/>
            <c:bubble3D val="0"/>
            <c:explosion val="12"/>
            <c:spPr>
              <a:solidFill>
                <a:schemeClr val="accent2"/>
              </a:solidFill>
              <a:ln>
                <a:noFill/>
              </a:ln>
              <a:effectLst/>
            </c:spPr>
            <c:extLst>
              <c:ext xmlns:c16="http://schemas.microsoft.com/office/drawing/2014/chart" uri="{C3380CC4-5D6E-409C-BE32-E72D297353CC}">
                <c16:uniqueId val="{00000003-E4CF-42C7-91B9-DE432C915677}"/>
              </c:ext>
            </c:extLst>
          </c:dPt>
          <c:cat>
            <c:strRef>
              <c:f>Sheet1!$A$2:$A$3</c:f>
              <c:strCache>
                <c:ptCount val="2"/>
                <c:pt idx="0">
                  <c:v>Yes</c:v>
                </c:pt>
                <c:pt idx="1">
                  <c:v>No</c:v>
                </c:pt>
              </c:strCache>
            </c:strRef>
          </c:cat>
          <c:val>
            <c:numRef>
              <c:f>Sheet1!$B$2:$B$3</c:f>
              <c:numCache>
                <c:formatCode>0%</c:formatCode>
                <c:ptCount val="2"/>
                <c:pt idx="0">
                  <c:v>0.71</c:v>
                </c:pt>
                <c:pt idx="1">
                  <c:v>0.24</c:v>
                </c:pt>
              </c:numCache>
            </c:numRef>
          </c:val>
          <c:extLst>
            <c:ext xmlns:c16="http://schemas.microsoft.com/office/drawing/2014/chart" uri="{C3380CC4-5D6E-409C-BE32-E72D297353CC}">
              <c16:uniqueId val="{00000004-E4CF-42C7-91B9-DE432C915677}"/>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autoTitleDeleted val="1"/>
    <c:plotArea>
      <c:layout/>
      <c:pieChart>
        <c:varyColors val="1"/>
        <c:ser>
          <c:idx val="8"/>
          <c:order val="8"/>
          <c:tx>
            <c:strRef>
              <c:f>Sheet1!$B$1</c:f>
              <c:strCache>
                <c:ptCount val="1"/>
                <c:pt idx="0">
                  <c:v>Sales</c:v>
                </c:pt>
              </c:strCache>
            </c:strRef>
          </c:tx>
          <c:dPt>
            <c:idx val="0"/>
            <c:bubble3D val="0"/>
            <c:spPr>
              <a:solidFill>
                <a:srgbClr val="649CBD"/>
              </a:solidFill>
              <a:effectLst/>
              <a:scene3d>
                <a:camera prst="orthographicFront"/>
                <a:lightRig rig="threePt" dir="tl"/>
              </a:scene3d>
              <a:sp3d/>
            </c:spPr>
            <c:extLst>
              <c:ext xmlns:c16="http://schemas.microsoft.com/office/drawing/2014/chart" uri="{C3380CC4-5D6E-409C-BE32-E72D297353CC}">
                <c16:uniqueId val="{00000001-0D24-4599-B366-F4A12026B355}"/>
              </c:ext>
            </c:extLst>
          </c:dPt>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2-0D24-4599-B366-F4A12026B355}"/>
            </c:ext>
          </c:extLst>
        </c:ser>
        <c:ser>
          <c:idx val="9"/>
          <c:order val="9"/>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3-0D24-4599-B366-F4A12026B355}"/>
            </c:ext>
          </c:extLst>
        </c:ser>
        <c:ser>
          <c:idx val="10"/>
          <c:order val="10"/>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4-0D24-4599-B366-F4A12026B355}"/>
            </c:ext>
          </c:extLst>
        </c:ser>
        <c:ser>
          <c:idx val="11"/>
          <c:order val="11"/>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5-0D24-4599-B366-F4A12026B355}"/>
            </c:ext>
          </c:extLst>
        </c:ser>
        <c:ser>
          <c:idx val="12"/>
          <c:order val="12"/>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6-0D24-4599-B366-F4A12026B355}"/>
            </c:ext>
          </c:extLst>
        </c:ser>
        <c:ser>
          <c:idx val="13"/>
          <c:order val="13"/>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7-0D24-4599-B366-F4A12026B355}"/>
            </c:ext>
          </c:extLst>
        </c:ser>
        <c:ser>
          <c:idx val="14"/>
          <c:order val="14"/>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8-0D24-4599-B366-F4A12026B355}"/>
            </c:ext>
          </c:extLst>
        </c:ser>
        <c:ser>
          <c:idx val="15"/>
          <c:order val="15"/>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9-0D24-4599-B366-F4A12026B355}"/>
            </c:ext>
          </c:extLst>
        </c:ser>
        <c:ser>
          <c:idx val="4"/>
          <c:order val="4"/>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A-0D24-4599-B366-F4A12026B355}"/>
            </c:ext>
          </c:extLst>
        </c:ser>
        <c:ser>
          <c:idx val="5"/>
          <c:order val="5"/>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B-0D24-4599-B366-F4A12026B355}"/>
            </c:ext>
          </c:extLst>
        </c:ser>
        <c:ser>
          <c:idx val="6"/>
          <c:order val="6"/>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C-0D24-4599-B366-F4A12026B355}"/>
            </c:ext>
          </c:extLst>
        </c:ser>
        <c:ser>
          <c:idx val="7"/>
          <c:order val="7"/>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D-0D24-4599-B366-F4A12026B355}"/>
            </c:ext>
          </c:extLst>
        </c:ser>
        <c:ser>
          <c:idx val="2"/>
          <c:order val="2"/>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E-0D24-4599-B366-F4A12026B355}"/>
            </c:ext>
          </c:extLst>
        </c:ser>
        <c:ser>
          <c:idx val="3"/>
          <c:order val="3"/>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F-0D24-4599-B366-F4A12026B355}"/>
            </c:ext>
          </c:extLst>
        </c:ser>
        <c:ser>
          <c:idx val="1"/>
          <c:order val="1"/>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10-0D24-4599-B366-F4A12026B355}"/>
            </c:ext>
          </c:extLst>
        </c:ser>
        <c:ser>
          <c:idx val="0"/>
          <c:order val="0"/>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11-0D24-4599-B366-F4A12026B35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3"/>
              </a:solidFill>
              <a:ln>
                <a:noFill/>
              </a:ln>
              <a:effectLst/>
            </c:spPr>
            <c:extLst>
              <c:ext xmlns:c16="http://schemas.microsoft.com/office/drawing/2014/chart" uri="{C3380CC4-5D6E-409C-BE32-E72D297353CC}">
                <c16:uniqueId val="{00000001-48BF-478D-B4C6-EF24E62ED09F}"/>
              </c:ext>
            </c:extLst>
          </c:dPt>
          <c:dPt>
            <c:idx val="1"/>
            <c:bubble3D val="0"/>
            <c:explosion val="2"/>
            <c:spPr>
              <a:solidFill>
                <a:schemeClr val="accent5"/>
              </a:solidFill>
              <a:ln>
                <a:noFill/>
              </a:ln>
              <a:effectLst/>
            </c:spPr>
            <c:extLst>
              <c:ext xmlns:c16="http://schemas.microsoft.com/office/drawing/2014/chart" uri="{C3380CC4-5D6E-409C-BE32-E72D297353CC}">
                <c16:uniqueId val="{00000003-48BF-478D-B4C6-EF24E62ED09F}"/>
              </c:ext>
            </c:extLst>
          </c:dPt>
          <c:dPt>
            <c:idx val="2"/>
            <c:bubble3D val="0"/>
            <c:spPr>
              <a:solidFill>
                <a:schemeClr val="accent5"/>
              </a:solidFill>
              <a:ln>
                <a:noFill/>
              </a:ln>
              <a:effectLst/>
            </c:spPr>
            <c:extLst>
              <c:ext xmlns:c16="http://schemas.microsoft.com/office/drawing/2014/chart" uri="{C3380CC4-5D6E-409C-BE32-E72D297353CC}">
                <c16:uniqueId val="{00000005-48BF-478D-B4C6-EF24E62ED09F}"/>
              </c:ext>
            </c:extLst>
          </c:dPt>
          <c:cat>
            <c:strRef>
              <c:f>Sheet1!$A$2:$A$3</c:f>
              <c:strCache>
                <c:ptCount val="2"/>
                <c:pt idx="0">
                  <c:v>Yes</c:v>
                </c:pt>
                <c:pt idx="1">
                  <c:v>No</c:v>
                </c:pt>
              </c:strCache>
            </c:strRef>
          </c:cat>
          <c:val>
            <c:numRef>
              <c:f>Sheet1!$B$2:$B$3</c:f>
              <c:numCache>
                <c:formatCode>0%</c:formatCode>
                <c:ptCount val="2"/>
                <c:pt idx="0">
                  <c:v>0.61</c:v>
                </c:pt>
                <c:pt idx="1">
                  <c:v>0.39</c:v>
                </c:pt>
              </c:numCache>
            </c:numRef>
          </c:val>
          <c:extLst>
            <c:ext xmlns:c16="http://schemas.microsoft.com/office/drawing/2014/chart" uri="{C3380CC4-5D6E-409C-BE32-E72D297353CC}">
              <c16:uniqueId val="{00000006-48BF-478D-B4C6-EF24E62ED09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c:spPr>
            <c:extLst>
              <c:ext xmlns:c16="http://schemas.microsoft.com/office/drawing/2014/chart" uri="{C3380CC4-5D6E-409C-BE32-E72D297353CC}">
                <c16:uniqueId val="{00000001-0DD4-4623-A1BE-6CB73DE203D2}"/>
              </c:ext>
            </c:extLst>
          </c:dPt>
          <c:dPt>
            <c:idx val="1"/>
            <c:bubble3D val="0"/>
            <c:explosion val="12"/>
            <c:spPr>
              <a:solidFill>
                <a:schemeClr val="accent2"/>
              </a:solidFill>
              <a:ln>
                <a:noFill/>
              </a:ln>
              <a:effectLst/>
            </c:spPr>
            <c:extLst>
              <c:ext xmlns:c16="http://schemas.microsoft.com/office/drawing/2014/chart" uri="{C3380CC4-5D6E-409C-BE32-E72D297353CC}">
                <c16:uniqueId val="{00000003-0DD4-4623-A1BE-6CB73DE203D2}"/>
              </c:ext>
            </c:extLst>
          </c:dPt>
          <c:cat>
            <c:strRef>
              <c:f>Sheet1!$A$2:$A$3</c:f>
              <c:strCache>
                <c:ptCount val="2"/>
                <c:pt idx="0">
                  <c:v>Yes</c:v>
                </c:pt>
                <c:pt idx="1">
                  <c:v>No</c:v>
                </c:pt>
              </c:strCache>
            </c:strRef>
          </c:cat>
          <c:val>
            <c:numRef>
              <c:f>Sheet1!$B$2:$B$3</c:f>
              <c:numCache>
                <c:formatCode>0%</c:formatCode>
                <c:ptCount val="2"/>
                <c:pt idx="0">
                  <c:v>0.46</c:v>
                </c:pt>
                <c:pt idx="1">
                  <c:v>0.54</c:v>
                </c:pt>
              </c:numCache>
            </c:numRef>
          </c:val>
          <c:extLst>
            <c:ext xmlns:c16="http://schemas.microsoft.com/office/drawing/2014/chart" uri="{C3380CC4-5D6E-409C-BE32-E72D297353CC}">
              <c16:uniqueId val="{00000004-0DD4-4623-A1BE-6CB73DE203D2}"/>
            </c:ext>
          </c:extLst>
        </c:ser>
        <c:dLbls>
          <c:showLegendKey val="0"/>
          <c:showVal val="0"/>
          <c:showCatName val="0"/>
          <c:showSerName val="0"/>
          <c:showPercent val="0"/>
          <c:showBubbleSize val="0"/>
          <c:showLeaderLines val="1"/>
        </c:dLbls>
        <c:firstSliceAng val="238"/>
      </c:pie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19A-492C-9A6A-BFB694F378DC}"/>
              </c:ext>
            </c:extLst>
          </c:dPt>
          <c:dPt>
            <c:idx val="1"/>
            <c:bubble3D val="0"/>
            <c:explosion val="12"/>
            <c:spPr>
              <a:solidFill>
                <a:schemeClr val="accent2"/>
              </a:solidFill>
              <a:ln w="19050">
                <a:solidFill>
                  <a:schemeClr val="lt1"/>
                </a:solidFill>
              </a:ln>
              <a:effectLst/>
            </c:spPr>
            <c:extLst>
              <c:ext xmlns:c16="http://schemas.microsoft.com/office/drawing/2014/chart" uri="{C3380CC4-5D6E-409C-BE32-E72D297353CC}">
                <c16:uniqueId val="{00000003-E19A-492C-9A6A-BFB694F378DC}"/>
              </c:ext>
            </c:extLst>
          </c:dPt>
          <c:cat>
            <c:strRef>
              <c:f>Sheet1!$A$2:$A$3</c:f>
              <c:strCache>
                <c:ptCount val="2"/>
                <c:pt idx="0">
                  <c:v>Yes</c:v>
                </c:pt>
                <c:pt idx="1">
                  <c:v>No</c:v>
                </c:pt>
              </c:strCache>
            </c:strRef>
          </c:cat>
          <c:val>
            <c:numRef>
              <c:f>Sheet1!$B$2:$B$3</c:f>
              <c:numCache>
                <c:formatCode>0%</c:formatCode>
                <c:ptCount val="2"/>
                <c:pt idx="0">
                  <c:v>0.73</c:v>
                </c:pt>
                <c:pt idx="1">
                  <c:v>0.27</c:v>
                </c:pt>
              </c:numCache>
            </c:numRef>
          </c:val>
          <c:extLst>
            <c:ext xmlns:c16="http://schemas.microsoft.com/office/drawing/2014/chart" uri="{C3380CC4-5D6E-409C-BE32-E72D297353CC}">
              <c16:uniqueId val="{00000004-E19A-492C-9A6A-BFB694F378DC}"/>
            </c:ext>
          </c:extLst>
        </c:ser>
        <c:dLbls>
          <c:showLegendKey val="0"/>
          <c:showVal val="0"/>
          <c:showCatName val="0"/>
          <c:showSerName val="0"/>
          <c:showPercent val="0"/>
          <c:showBubbleSize val="0"/>
          <c:showLeaderLines val="1"/>
        </c:dLbls>
        <c:firstSliceAng val="16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E191-4F78-99CA-3C9A41D7A081}"/>
              </c:ext>
            </c:extLst>
          </c:dPt>
          <c:dPt>
            <c:idx val="1"/>
            <c:bubble3D val="0"/>
            <c:explosion val="12"/>
            <c:spPr>
              <a:solidFill>
                <a:schemeClr val="accent5"/>
              </a:solidFill>
              <a:ln w="19050">
                <a:solidFill>
                  <a:schemeClr val="lt1"/>
                </a:solidFill>
              </a:ln>
              <a:effectLst/>
            </c:spPr>
            <c:extLst>
              <c:ext xmlns:c16="http://schemas.microsoft.com/office/drawing/2014/chart" uri="{C3380CC4-5D6E-409C-BE32-E72D297353CC}">
                <c16:uniqueId val="{00000003-E191-4F78-99CA-3C9A41D7A081}"/>
              </c:ext>
            </c:extLst>
          </c:dPt>
          <c:cat>
            <c:strRef>
              <c:f>Sheet1!$A$2:$A$3</c:f>
              <c:strCache>
                <c:ptCount val="2"/>
                <c:pt idx="0">
                  <c:v>Yes</c:v>
                </c:pt>
                <c:pt idx="1">
                  <c:v>No</c:v>
                </c:pt>
              </c:strCache>
            </c:strRef>
          </c:cat>
          <c:val>
            <c:numRef>
              <c:f>Sheet1!$B$2:$B$3</c:f>
              <c:numCache>
                <c:formatCode>0%</c:formatCode>
                <c:ptCount val="2"/>
                <c:pt idx="0">
                  <c:v>0.41</c:v>
                </c:pt>
                <c:pt idx="1">
                  <c:v>0.59</c:v>
                </c:pt>
              </c:numCache>
            </c:numRef>
          </c:val>
          <c:extLst>
            <c:ext xmlns:c16="http://schemas.microsoft.com/office/drawing/2014/chart" uri="{C3380CC4-5D6E-409C-BE32-E72D297353CC}">
              <c16:uniqueId val="{00000004-E191-4F78-99CA-3C9A41D7A081}"/>
            </c:ext>
          </c:extLst>
        </c:ser>
        <c:dLbls>
          <c:showLegendKey val="0"/>
          <c:showVal val="0"/>
          <c:showCatName val="0"/>
          <c:showSerName val="0"/>
          <c:showPercent val="0"/>
          <c:showBubbleSize val="0"/>
          <c:showLeaderLines val="1"/>
        </c:dLbls>
        <c:firstSliceAng val="194"/>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0B3-4AF3-B41A-6AB6E5B635F7}"/>
              </c:ext>
            </c:extLst>
          </c:dPt>
          <c:dPt>
            <c:idx val="1"/>
            <c:bubble3D val="0"/>
            <c:explosion val="12"/>
            <c:spPr>
              <a:solidFill>
                <a:schemeClr val="accent2"/>
              </a:solidFill>
              <a:ln w="19050">
                <a:solidFill>
                  <a:schemeClr val="lt1"/>
                </a:solidFill>
              </a:ln>
              <a:effectLst/>
            </c:spPr>
            <c:extLst>
              <c:ext xmlns:c16="http://schemas.microsoft.com/office/drawing/2014/chart" uri="{C3380CC4-5D6E-409C-BE32-E72D297353CC}">
                <c16:uniqueId val="{00000003-80B3-4AF3-B41A-6AB6E5B635F7}"/>
              </c:ext>
            </c:extLst>
          </c:dPt>
          <c:cat>
            <c:strRef>
              <c:f>Sheet1!$A$2:$A$3</c:f>
              <c:strCache>
                <c:ptCount val="2"/>
                <c:pt idx="0">
                  <c:v>Yes</c:v>
                </c:pt>
                <c:pt idx="1">
                  <c:v>No</c:v>
                </c:pt>
              </c:strCache>
            </c:strRef>
          </c:cat>
          <c:val>
            <c:numRef>
              <c:f>Sheet1!$B$2:$B$3</c:f>
              <c:numCache>
                <c:formatCode>0%</c:formatCode>
                <c:ptCount val="2"/>
                <c:pt idx="0">
                  <c:v>0.73</c:v>
                </c:pt>
                <c:pt idx="1">
                  <c:v>0.27</c:v>
                </c:pt>
              </c:numCache>
            </c:numRef>
          </c:val>
          <c:extLst>
            <c:ext xmlns:c16="http://schemas.microsoft.com/office/drawing/2014/chart" uri="{C3380CC4-5D6E-409C-BE32-E72D297353CC}">
              <c16:uniqueId val="{00000004-80B3-4AF3-B41A-6AB6E5B635F7}"/>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autoTitleDeleted val="1"/>
    <c:plotArea>
      <c:layout/>
      <c:pieChart>
        <c:varyColors val="1"/>
        <c:ser>
          <c:idx val="1"/>
          <c:order val="1"/>
          <c:tx>
            <c:strRef>
              <c:f>Sheet1!$B$1</c:f>
              <c:strCache>
                <c:ptCount val="1"/>
                <c:pt idx="0">
                  <c:v>Phys</c:v>
                </c:pt>
              </c:strCache>
            </c:strRef>
          </c:tx>
          <c:spPr>
            <a:scene3d>
              <a:camera prst="orthographicFront"/>
              <a:lightRig rig="threePt" dir="tl"/>
            </a:scene3d>
            <a:sp3d/>
          </c:spPr>
          <c:dPt>
            <c:idx val="0"/>
            <c:bubble3D val="0"/>
            <c:spPr>
              <a:solidFill>
                <a:srgbClr val="649CBD"/>
              </a:solidFill>
              <a:scene3d>
                <a:camera prst="orthographicFront"/>
                <a:lightRig rig="threePt" dir="tl"/>
              </a:scene3d>
              <a:sp3d/>
            </c:spPr>
            <c:extLst>
              <c:ext xmlns:c16="http://schemas.microsoft.com/office/drawing/2014/chart" uri="{C3380CC4-5D6E-409C-BE32-E72D297353CC}">
                <c16:uniqueId val="{00000001-ECEF-40F9-9A03-2E99E3463FC5}"/>
              </c:ext>
            </c:extLst>
          </c:dPt>
          <c:dPt>
            <c:idx val="1"/>
            <c:bubble3D val="0"/>
            <c:spPr>
              <a:noFill/>
              <a:scene3d>
                <a:camera prst="orthographicFront"/>
                <a:lightRig rig="threePt" dir="tl"/>
              </a:scene3d>
              <a:sp3d/>
            </c:spPr>
            <c:extLst>
              <c:ext xmlns:c16="http://schemas.microsoft.com/office/drawing/2014/chart" uri="{C3380CC4-5D6E-409C-BE32-E72D297353CC}">
                <c16:uniqueId val="{00000003-ECEF-40F9-9A03-2E99E3463FC5}"/>
              </c:ext>
            </c:extLst>
          </c:dPt>
          <c:cat>
            <c:strRef>
              <c:f>Sheet1!$A$2:$A$5</c:f>
              <c:strCache>
                <c:ptCount val="2"/>
                <c:pt idx="0">
                  <c:v>Yes</c:v>
                </c:pt>
                <c:pt idx="1">
                  <c:v>No</c:v>
                </c:pt>
              </c:strCache>
            </c:strRef>
          </c:cat>
          <c:val>
            <c:numRef>
              <c:f>Sheet1!$B$2:$B$5</c:f>
              <c:numCache>
                <c:formatCode>General</c:formatCode>
                <c:ptCount val="4"/>
                <c:pt idx="0">
                  <c:v>98</c:v>
                </c:pt>
                <c:pt idx="1">
                  <c:v>2</c:v>
                </c:pt>
              </c:numCache>
            </c:numRef>
          </c:val>
          <c:extLst>
            <c:ext xmlns:c16="http://schemas.microsoft.com/office/drawing/2014/chart" uri="{C3380CC4-5D6E-409C-BE32-E72D297353CC}">
              <c16:uniqueId val="{00000004-ECEF-40F9-9A03-2E99E3463FC5}"/>
            </c:ext>
          </c:extLst>
        </c:ser>
        <c:ser>
          <c:idx val="0"/>
          <c:order val="0"/>
          <c:tx>
            <c:strRef>
              <c:f>Sheet1!$B$1</c:f>
              <c:strCache>
                <c:ptCount val="1"/>
                <c:pt idx="0">
                  <c:v>Phys</c:v>
                </c:pt>
              </c:strCache>
            </c:strRef>
          </c:tx>
          <c:cat>
            <c:strRef>
              <c:f>Sheet1!$A$2:$A$5</c:f>
              <c:strCache>
                <c:ptCount val="2"/>
                <c:pt idx="0">
                  <c:v>Yes</c:v>
                </c:pt>
                <c:pt idx="1">
                  <c:v>No</c:v>
                </c:pt>
              </c:strCache>
            </c:strRef>
          </c:cat>
          <c:val>
            <c:numRef>
              <c:f>Sheet1!$B$2:$B$5</c:f>
              <c:numCache>
                <c:formatCode>General</c:formatCode>
                <c:ptCount val="4"/>
                <c:pt idx="0">
                  <c:v>98</c:v>
                </c:pt>
                <c:pt idx="1">
                  <c:v>2</c:v>
                </c:pt>
              </c:numCache>
            </c:numRef>
          </c:val>
          <c:extLst>
            <c:ext xmlns:c16="http://schemas.microsoft.com/office/drawing/2014/chart" uri="{C3380CC4-5D6E-409C-BE32-E72D297353CC}">
              <c16:uniqueId val="{00000005-ECEF-40F9-9A03-2E99E3463FC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autoTitleDeleted val="1"/>
    <c:plotArea>
      <c:layout/>
      <c:pieChart>
        <c:varyColors val="1"/>
        <c:ser>
          <c:idx val="8"/>
          <c:order val="8"/>
          <c:tx>
            <c:strRef>
              <c:f>Sheet1!$B$1</c:f>
              <c:strCache>
                <c:ptCount val="1"/>
                <c:pt idx="0">
                  <c:v>Sales</c:v>
                </c:pt>
              </c:strCache>
            </c:strRef>
          </c:tx>
          <c:dPt>
            <c:idx val="0"/>
            <c:bubble3D val="0"/>
            <c:spPr>
              <a:solidFill>
                <a:srgbClr val="649CBD"/>
              </a:solidFill>
              <a:scene3d>
                <a:camera prst="orthographicFront"/>
                <a:lightRig rig="threePt" dir="tl"/>
              </a:scene3d>
              <a:sp3d/>
            </c:spPr>
            <c:extLst>
              <c:ext xmlns:c16="http://schemas.microsoft.com/office/drawing/2014/chart" uri="{C3380CC4-5D6E-409C-BE32-E72D297353CC}">
                <c16:uniqueId val="{00000001-BC1F-4448-B5C7-07C035DD8FA2}"/>
              </c:ext>
            </c:extLst>
          </c:dPt>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2-BC1F-4448-B5C7-07C035DD8FA2}"/>
            </c:ext>
          </c:extLst>
        </c:ser>
        <c:ser>
          <c:idx val="9"/>
          <c:order val="9"/>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3-BC1F-4448-B5C7-07C035DD8FA2}"/>
            </c:ext>
          </c:extLst>
        </c:ser>
        <c:ser>
          <c:idx val="10"/>
          <c:order val="10"/>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4-BC1F-4448-B5C7-07C035DD8FA2}"/>
            </c:ext>
          </c:extLst>
        </c:ser>
        <c:ser>
          <c:idx val="11"/>
          <c:order val="11"/>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5-BC1F-4448-B5C7-07C035DD8FA2}"/>
            </c:ext>
          </c:extLst>
        </c:ser>
        <c:ser>
          <c:idx val="12"/>
          <c:order val="12"/>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6-BC1F-4448-B5C7-07C035DD8FA2}"/>
            </c:ext>
          </c:extLst>
        </c:ser>
        <c:ser>
          <c:idx val="13"/>
          <c:order val="13"/>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7-BC1F-4448-B5C7-07C035DD8FA2}"/>
            </c:ext>
          </c:extLst>
        </c:ser>
        <c:ser>
          <c:idx val="14"/>
          <c:order val="14"/>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8-BC1F-4448-B5C7-07C035DD8FA2}"/>
            </c:ext>
          </c:extLst>
        </c:ser>
        <c:ser>
          <c:idx val="15"/>
          <c:order val="15"/>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9-BC1F-4448-B5C7-07C035DD8FA2}"/>
            </c:ext>
          </c:extLst>
        </c:ser>
        <c:ser>
          <c:idx val="4"/>
          <c:order val="4"/>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A-BC1F-4448-B5C7-07C035DD8FA2}"/>
            </c:ext>
          </c:extLst>
        </c:ser>
        <c:ser>
          <c:idx val="5"/>
          <c:order val="5"/>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B-BC1F-4448-B5C7-07C035DD8FA2}"/>
            </c:ext>
          </c:extLst>
        </c:ser>
        <c:ser>
          <c:idx val="6"/>
          <c:order val="6"/>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C-BC1F-4448-B5C7-07C035DD8FA2}"/>
            </c:ext>
          </c:extLst>
        </c:ser>
        <c:ser>
          <c:idx val="7"/>
          <c:order val="7"/>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D-BC1F-4448-B5C7-07C035DD8FA2}"/>
            </c:ext>
          </c:extLst>
        </c:ser>
        <c:ser>
          <c:idx val="2"/>
          <c:order val="2"/>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E-BC1F-4448-B5C7-07C035DD8FA2}"/>
            </c:ext>
          </c:extLst>
        </c:ser>
        <c:ser>
          <c:idx val="3"/>
          <c:order val="3"/>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F-BC1F-4448-B5C7-07C035DD8FA2}"/>
            </c:ext>
          </c:extLst>
        </c:ser>
        <c:ser>
          <c:idx val="1"/>
          <c:order val="1"/>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10-BC1F-4448-B5C7-07C035DD8FA2}"/>
            </c:ext>
          </c:extLst>
        </c:ser>
        <c:ser>
          <c:idx val="0"/>
          <c:order val="0"/>
          <c:tx>
            <c:strRef>
              <c:f>Sheet1!$B$1</c:f>
              <c:strCache>
                <c:ptCount val="1"/>
                <c:pt idx="0">
                  <c:v>Sales</c:v>
                </c:pt>
              </c:strCache>
            </c:strRef>
          </c:tx>
          <c:cat>
            <c:strRef>
              <c:f>Sheet1!$A$2:$A$5</c:f>
              <c:strCache>
                <c:ptCount val="1"/>
                <c:pt idx="0">
                  <c:v>Psyh.</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11-BC1F-4448-B5C7-07C035DD8FA2}"/>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2"/>
          <c:tx>
            <c:strRef>
              <c:f>Sheet1!$B$1</c:f>
              <c:strCache>
                <c:ptCount val="1"/>
                <c:pt idx="0">
                  <c:v>EA</c:v>
                </c:pt>
              </c:strCache>
            </c:strRef>
          </c:tx>
          <c:dPt>
            <c:idx val="0"/>
            <c:bubble3D val="0"/>
            <c:spPr>
              <a:solidFill>
                <a:srgbClr val="649CBD"/>
              </a:solidFill>
              <a:scene3d>
                <a:camera prst="orthographicFront"/>
                <a:lightRig rig="threePt" dir="tl"/>
              </a:scene3d>
              <a:sp3d/>
            </c:spPr>
            <c:extLst>
              <c:ext xmlns:c16="http://schemas.microsoft.com/office/drawing/2014/chart" uri="{C3380CC4-5D6E-409C-BE32-E72D297353CC}">
                <c16:uniqueId val="{00000001-C249-4465-8586-EA2BFE4EED5F}"/>
              </c:ext>
            </c:extLst>
          </c:dPt>
          <c:dPt>
            <c:idx val="1"/>
            <c:bubble3D val="0"/>
            <c:spPr>
              <a:noFill/>
            </c:spPr>
            <c:extLst>
              <c:ext xmlns:c16="http://schemas.microsoft.com/office/drawing/2014/chart" uri="{C3380CC4-5D6E-409C-BE32-E72D297353CC}">
                <c16:uniqueId val="{00000003-C249-4465-8586-EA2BFE4EED5F}"/>
              </c:ext>
            </c:extLst>
          </c:dPt>
          <c:cat>
            <c:strRef>
              <c:f>Sheet1!$A$2:$A$3</c:f>
              <c:strCache>
                <c:ptCount val="2"/>
                <c:pt idx="0">
                  <c:v>yes</c:v>
                </c:pt>
                <c:pt idx="1">
                  <c:v>no</c:v>
                </c:pt>
              </c:strCache>
            </c:strRef>
          </c:cat>
          <c:val>
            <c:numRef>
              <c:f>Sheet1!$B$2:$B$3</c:f>
              <c:numCache>
                <c:formatCode>General</c:formatCode>
                <c:ptCount val="2"/>
                <c:pt idx="0">
                  <c:v>99</c:v>
                </c:pt>
                <c:pt idx="1">
                  <c:v>1</c:v>
                </c:pt>
              </c:numCache>
            </c:numRef>
          </c:val>
          <c:extLst>
            <c:ext xmlns:c16="http://schemas.microsoft.com/office/drawing/2014/chart" uri="{C3380CC4-5D6E-409C-BE32-E72D297353CC}">
              <c16:uniqueId val="{00000004-C249-4465-8586-EA2BFE4EED5F}"/>
            </c:ext>
          </c:extLst>
        </c:ser>
        <c:ser>
          <c:idx val="3"/>
          <c:order val="3"/>
          <c:tx>
            <c:strRef>
              <c:f>Sheet1!$B$1</c:f>
              <c:strCache>
                <c:ptCount val="1"/>
                <c:pt idx="0">
                  <c:v>EA</c:v>
                </c:pt>
              </c:strCache>
            </c:strRef>
          </c:tx>
          <c:cat>
            <c:strRef>
              <c:f>Sheet1!$A$2:$A$3</c:f>
              <c:strCache>
                <c:ptCount val="2"/>
                <c:pt idx="0">
                  <c:v>yes</c:v>
                </c:pt>
                <c:pt idx="1">
                  <c:v>no</c:v>
                </c:pt>
              </c:strCache>
            </c:strRef>
          </c:cat>
          <c:val>
            <c:numRef>
              <c:f>Sheet1!$B$2:$B$3</c:f>
              <c:numCache>
                <c:formatCode>General</c:formatCode>
                <c:ptCount val="2"/>
                <c:pt idx="0">
                  <c:v>99</c:v>
                </c:pt>
                <c:pt idx="1">
                  <c:v>1</c:v>
                </c:pt>
              </c:numCache>
            </c:numRef>
          </c:val>
          <c:extLst>
            <c:ext xmlns:c16="http://schemas.microsoft.com/office/drawing/2014/chart" uri="{C3380CC4-5D6E-409C-BE32-E72D297353CC}">
              <c16:uniqueId val="{00000005-C249-4465-8586-EA2BFE4EED5F}"/>
            </c:ext>
          </c:extLst>
        </c:ser>
        <c:ser>
          <c:idx val="1"/>
          <c:order val="1"/>
          <c:tx>
            <c:strRef>
              <c:f>Sheet1!$B$1</c:f>
              <c:strCache>
                <c:ptCount val="1"/>
                <c:pt idx="0">
                  <c:v>EA</c:v>
                </c:pt>
              </c:strCache>
            </c:strRef>
          </c:tx>
          <c:cat>
            <c:strRef>
              <c:f>Sheet1!$A$2:$A$3</c:f>
              <c:strCache>
                <c:ptCount val="2"/>
                <c:pt idx="0">
                  <c:v>yes</c:v>
                </c:pt>
                <c:pt idx="1">
                  <c:v>no</c:v>
                </c:pt>
              </c:strCache>
            </c:strRef>
          </c:cat>
          <c:val>
            <c:numRef>
              <c:f>Sheet1!$B$2:$B$3</c:f>
              <c:numCache>
                <c:formatCode>General</c:formatCode>
                <c:ptCount val="2"/>
                <c:pt idx="0">
                  <c:v>99</c:v>
                </c:pt>
                <c:pt idx="1">
                  <c:v>1</c:v>
                </c:pt>
              </c:numCache>
            </c:numRef>
          </c:val>
          <c:extLst>
            <c:ext xmlns:c16="http://schemas.microsoft.com/office/drawing/2014/chart" uri="{C3380CC4-5D6E-409C-BE32-E72D297353CC}">
              <c16:uniqueId val="{00000006-C249-4465-8586-EA2BFE4EED5F}"/>
            </c:ext>
          </c:extLst>
        </c:ser>
        <c:ser>
          <c:idx val="0"/>
          <c:order val="0"/>
          <c:tx>
            <c:strRef>
              <c:f>Sheet1!$B$1</c:f>
              <c:strCache>
                <c:ptCount val="1"/>
                <c:pt idx="0">
                  <c:v>EA</c:v>
                </c:pt>
              </c:strCache>
            </c:strRef>
          </c:tx>
          <c:cat>
            <c:strRef>
              <c:f>Sheet1!$A$2:$A$3</c:f>
              <c:strCache>
                <c:ptCount val="2"/>
                <c:pt idx="0">
                  <c:v>yes</c:v>
                </c:pt>
                <c:pt idx="1">
                  <c:v>no</c:v>
                </c:pt>
              </c:strCache>
            </c:strRef>
          </c:cat>
          <c:val>
            <c:numRef>
              <c:f>Sheet1!$B$2:$B$3</c:f>
              <c:numCache>
                <c:formatCode>General</c:formatCode>
                <c:ptCount val="2"/>
                <c:pt idx="0">
                  <c:v>99</c:v>
                </c:pt>
                <c:pt idx="1">
                  <c:v>1</c:v>
                </c:pt>
              </c:numCache>
            </c:numRef>
          </c:val>
          <c:extLst>
            <c:ext xmlns:c16="http://schemas.microsoft.com/office/drawing/2014/chart" uri="{C3380CC4-5D6E-409C-BE32-E72D297353CC}">
              <c16:uniqueId val="{00000007-C249-4465-8586-EA2BFE4EED5F}"/>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autoTitleDeleted val="1"/>
    <c:plotArea>
      <c:layout/>
      <c:pieChart>
        <c:varyColors val="1"/>
        <c:ser>
          <c:idx val="1"/>
          <c:order val="1"/>
          <c:tx>
            <c:strRef>
              <c:f>Sheet1!$B$1</c:f>
              <c:strCache>
                <c:ptCount val="1"/>
                <c:pt idx="0">
                  <c:v>Phys</c:v>
                </c:pt>
              </c:strCache>
            </c:strRef>
          </c:tx>
          <c:spPr>
            <a:scene3d>
              <a:camera prst="orthographicFront"/>
              <a:lightRig rig="threePt" dir="tl"/>
            </a:scene3d>
            <a:sp3d/>
          </c:spPr>
          <c:dPt>
            <c:idx val="0"/>
            <c:bubble3D val="0"/>
            <c:spPr>
              <a:solidFill>
                <a:srgbClr val="649CBD"/>
              </a:solidFill>
              <a:scene3d>
                <a:camera prst="orthographicFront"/>
                <a:lightRig rig="threePt" dir="tl"/>
              </a:scene3d>
              <a:sp3d/>
            </c:spPr>
            <c:extLst>
              <c:ext xmlns:c16="http://schemas.microsoft.com/office/drawing/2014/chart" uri="{C3380CC4-5D6E-409C-BE32-E72D297353CC}">
                <c16:uniqueId val="{00000001-C9C5-447F-B1A7-90B339AC1A48}"/>
              </c:ext>
            </c:extLst>
          </c:dPt>
          <c:dPt>
            <c:idx val="1"/>
            <c:bubble3D val="0"/>
            <c:spPr>
              <a:noFill/>
              <a:scene3d>
                <a:camera prst="orthographicFront"/>
                <a:lightRig rig="threePt" dir="tl"/>
              </a:scene3d>
              <a:sp3d/>
            </c:spPr>
            <c:extLst>
              <c:ext xmlns:c16="http://schemas.microsoft.com/office/drawing/2014/chart" uri="{C3380CC4-5D6E-409C-BE32-E72D297353CC}">
                <c16:uniqueId val="{00000003-C9C5-447F-B1A7-90B339AC1A48}"/>
              </c:ext>
            </c:extLst>
          </c:dPt>
          <c:cat>
            <c:strRef>
              <c:f>Sheet1!$A$2:$A$5</c:f>
              <c:strCache>
                <c:ptCount val="2"/>
                <c:pt idx="0">
                  <c:v>Yes</c:v>
                </c:pt>
                <c:pt idx="1">
                  <c:v>No</c:v>
                </c:pt>
              </c:strCache>
            </c:strRef>
          </c:cat>
          <c:val>
            <c:numRef>
              <c:f>Sheet1!$B$2:$B$5</c:f>
              <c:numCache>
                <c:formatCode>General</c:formatCode>
                <c:ptCount val="4"/>
                <c:pt idx="0">
                  <c:v>98</c:v>
                </c:pt>
                <c:pt idx="1">
                  <c:v>2</c:v>
                </c:pt>
              </c:numCache>
            </c:numRef>
          </c:val>
          <c:extLst>
            <c:ext xmlns:c16="http://schemas.microsoft.com/office/drawing/2014/chart" uri="{C3380CC4-5D6E-409C-BE32-E72D297353CC}">
              <c16:uniqueId val="{00000004-C9C5-447F-B1A7-90B339AC1A48}"/>
            </c:ext>
          </c:extLst>
        </c:ser>
        <c:ser>
          <c:idx val="0"/>
          <c:order val="0"/>
          <c:tx>
            <c:strRef>
              <c:f>Sheet1!$B$1</c:f>
              <c:strCache>
                <c:ptCount val="1"/>
                <c:pt idx="0">
                  <c:v>Phys</c:v>
                </c:pt>
              </c:strCache>
            </c:strRef>
          </c:tx>
          <c:cat>
            <c:strRef>
              <c:f>Sheet1!$A$2:$A$5</c:f>
              <c:strCache>
                <c:ptCount val="2"/>
                <c:pt idx="0">
                  <c:v>Yes</c:v>
                </c:pt>
                <c:pt idx="1">
                  <c:v>No</c:v>
                </c:pt>
              </c:strCache>
            </c:strRef>
          </c:cat>
          <c:val>
            <c:numRef>
              <c:f>Sheet1!$B$2:$B$5</c:f>
              <c:numCache>
                <c:formatCode>General</c:formatCode>
                <c:ptCount val="4"/>
                <c:pt idx="0">
                  <c:v>98</c:v>
                </c:pt>
                <c:pt idx="1">
                  <c:v>2</c:v>
                </c:pt>
              </c:numCache>
            </c:numRef>
          </c:val>
          <c:extLst>
            <c:ext xmlns:c16="http://schemas.microsoft.com/office/drawing/2014/chart" uri="{C3380CC4-5D6E-409C-BE32-E72D297353CC}">
              <c16:uniqueId val="{00000005-C9C5-447F-B1A7-90B339AC1A48}"/>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1">
                  <a:lumMod val="50000"/>
                </a:schemeClr>
              </a:solidFill>
              <a:ln>
                <a:noFill/>
              </a:ln>
              <a:effectLst/>
            </c:spPr>
            <c:extLst>
              <c:ext xmlns:c16="http://schemas.microsoft.com/office/drawing/2014/chart" uri="{C3380CC4-5D6E-409C-BE32-E72D297353CC}">
                <c16:uniqueId val="{00000000-A99F-4414-8BC0-8CA78DF21FA2}"/>
              </c:ext>
            </c:extLst>
          </c:dPt>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1-A99F-4414-8BC0-8CA78DF21FA2}"/>
              </c:ext>
            </c:extLst>
          </c:dPt>
          <c:dPt>
            <c:idx val="2"/>
            <c:invertIfNegative val="0"/>
            <c:bubble3D val="0"/>
            <c:extLst>
              <c:ext xmlns:c16="http://schemas.microsoft.com/office/drawing/2014/chart" uri="{C3380CC4-5D6E-409C-BE32-E72D297353CC}">
                <c16:uniqueId val="{00000002-A99F-4414-8BC0-8CA78DF21FA2}"/>
              </c:ext>
            </c:extLst>
          </c:dPt>
          <c:dPt>
            <c:idx val="3"/>
            <c:invertIfNegative val="0"/>
            <c:bubble3D val="0"/>
            <c:extLst>
              <c:ext xmlns:c16="http://schemas.microsoft.com/office/drawing/2014/chart" uri="{C3380CC4-5D6E-409C-BE32-E72D297353CC}">
                <c16:uniqueId val="{00000003-A99F-4414-8BC0-8CA78DF21FA2}"/>
              </c:ext>
            </c:extLst>
          </c:dPt>
          <c:dPt>
            <c:idx val="4"/>
            <c:invertIfNegative val="0"/>
            <c:bubble3D val="0"/>
            <c:spPr>
              <a:solidFill>
                <a:schemeClr val="bg1">
                  <a:lumMod val="50000"/>
                </a:schemeClr>
              </a:solidFill>
              <a:ln>
                <a:noFill/>
              </a:ln>
              <a:effectLst/>
            </c:spPr>
            <c:extLst>
              <c:ext xmlns:c16="http://schemas.microsoft.com/office/drawing/2014/chart" uri="{C3380CC4-5D6E-409C-BE32-E72D297353CC}">
                <c16:uniqueId val="{00000004-A99F-4414-8BC0-8CA78DF21FA2}"/>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55 or older</c:v>
                </c:pt>
                <c:pt idx="1">
                  <c:v>46 - 54</c:v>
                </c:pt>
                <c:pt idx="2">
                  <c:v>36 - 45</c:v>
                </c:pt>
                <c:pt idx="3">
                  <c:v>25 - 35</c:v>
                </c:pt>
                <c:pt idx="4">
                  <c:v>18 - 24</c:v>
                </c:pt>
              </c:strCache>
            </c:strRef>
          </c:cat>
          <c:val>
            <c:numRef>
              <c:f>Sheet1!$B$2:$B$6</c:f>
              <c:numCache>
                <c:formatCode>0%</c:formatCode>
                <c:ptCount val="5"/>
                <c:pt idx="0">
                  <c:v>0.08</c:v>
                </c:pt>
                <c:pt idx="1">
                  <c:v>0.15</c:v>
                </c:pt>
                <c:pt idx="2">
                  <c:v>0.28000000000000003</c:v>
                </c:pt>
                <c:pt idx="3">
                  <c:v>0.38</c:v>
                </c:pt>
                <c:pt idx="4">
                  <c:v>0.12</c:v>
                </c:pt>
              </c:numCache>
            </c:numRef>
          </c:val>
          <c:extLst>
            <c:ext xmlns:c16="http://schemas.microsoft.com/office/drawing/2014/chart" uri="{C3380CC4-5D6E-409C-BE32-E72D297353CC}">
              <c16:uniqueId val="{00000005-A99F-4414-8BC0-8CA78DF21FA2}"/>
            </c:ext>
          </c:extLst>
        </c:ser>
        <c:dLbls>
          <c:dLblPos val="outEnd"/>
          <c:showLegendKey val="0"/>
          <c:showVal val="1"/>
          <c:showCatName val="0"/>
          <c:showSerName val="0"/>
          <c:showPercent val="0"/>
          <c:showBubbleSize val="0"/>
        </c:dLbls>
        <c:gapWidth val="182"/>
        <c:axId val="217823904"/>
        <c:axId val="217821944"/>
      </c:barChart>
      <c:valAx>
        <c:axId val="2178219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7823904"/>
        <c:crosses val="autoZero"/>
        <c:crossBetween val="between"/>
      </c:valAx>
      <c:catAx>
        <c:axId val="21782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782194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bg1">
                <a:lumMod val="50000"/>
              </a:schemeClr>
            </a:solidFill>
            <a:ln>
              <a:noFill/>
            </a:ln>
            <a:effectLst/>
          </c:spPr>
          <c:invertIfNegative val="0"/>
          <c:dPt>
            <c:idx val="0"/>
            <c:invertIfNegative val="0"/>
            <c:bubble3D val="0"/>
            <c:extLst>
              <c:ext xmlns:c16="http://schemas.microsoft.com/office/drawing/2014/chart" uri="{C3380CC4-5D6E-409C-BE32-E72D297353CC}">
                <c16:uniqueId val="{00000000-795D-4D5E-B68F-9450C4F37F4C}"/>
              </c:ext>
            </c:extLst>
          </c:dPt>
          <c:dPt>
            <c:idx val="1"/>
            <c:invertIfNegative val="0"/>
            <c:bubble3D val="0"/>
            <c:extLst>
              <c:ext xmlns:c16="http://schemas.microsoft.com/office/drawing/2014/chart" uri="{C3380CC4-5D6E-409C-BE32-E72D297353CC}">
                <c16:uniqueId val="{00000001-795D-4D5E-B68F-9450C4F37F4C}"/>
              </c:ext>
            </c:extLst>
          </c:dPt>
          <c:dPt>
            <c:idx val="2"/>
            <c:invertIfNegative val="0"/>
            <c:bubble3D val="0"/>
            <c:extLst>
              <c:ext xmlns:c16="http://schemas.microsoft.com/office/drawing/2014/chart" uri="{C3380CC4-5D6E-409C-BE32-E72D297353CC}">
                <c16:uniqueId val="{00000002-795D-4D5E-B68F-9450C4F37F4C}"/>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3-CF29-46F9-8696-4E00FD072438}"/>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Other</c:v>
                </c:pt>
                <c:pt idx="1">
                  <c:v>Hispanic</c:v>
                </c:pt>
                <c:pt idx="2">
                  <c:v>Black</c:v>
                </c:pt>
                <c:pt idx="3">
                  <c:v>White</c:v>
                </c:pt>
              </c:strCache>
            </c:strRef>
          </c:cat>
          <c:val>
            <c:numRef>
              <c:f>Sheet1!$B$2:$B$5</c:f>
              <c:numCache>
                <c:formatCode>0%</c:formatCode>
                <c:ptCount val="4"/>
                <c:pt idx="0">
                  <c:v>0.12</c:v>
                </c:pt>
                <c:pt idx="1">
                  <c:v>0.18</c:v>
                </c:pt>
                <c:pt idx="2">
                  <c:v>0.23</c:v>
                </c:pt>
                <c:pt idx="3">
                  <c:v>0.47</c:v>
                </c:pt>
              </c:numCache>
            </c:numRef>
          </c:val>
          <c:extLst>
            <c:ext xmlns:c16="http://schemas.microsoft.com/office/drawing/2014/chart" uri="{C3380CC4-5D6E-409C-BE32-E72D297353CC}">
              <c16:uniqueId val="{00000003-795D-4D5E-B68F-9450C4F37F4C}"/>
            </c:ext>
          </c:extLst>
        </c:ser>
        <c:dLbls>
          <c:dLblPos val="outEnd"/>
          <c:showLegendKey val="0"/>
          <c:showVal val="1"/>
          <c:showCatName val="0"/>
          <c:showSerName val="0"/>
          <c:showPercent val="0"/>
          <c:showBubbleSize val="0"/>
        </c:dLbls>
        <c:gapWidth val="182"/>
        <c:axId val="422338920"/>
        <c:axId val="217824688"/>
      </c:barChart>
      <c:valAx>
        <c:axId val="217824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2338920"/>
        <c:crosses val="autoZero"/>
        <c:crossBetween val="between"/>
      </c:valAx>
      <c:catAx>
        <c:axId val="422338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7824688"/>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hade val="76000"/>
                </a:schemeClr>
              </a:solidFill>
              <a:ln>
                <a:noFill/>
              </a:ln>
              <a:effectLst/>
            </c:spPr>
            <c:extLst>
              <c:ext xmlns:c16="http://schemas.microsoft.com/office/drawing/2014/chart" uri="{C3380CC4-5D6E-409C-BE32-E72D297353CC}">
                <c16:uniqueId val="{00000001-049D-4D3A-91F0-45038A5EFCA3}"/>
              </c:ext>
            </c:extLst>
          </c:dPt>
          <c:dPt>
            <c:idx val="1"/>
            <c:bubble3D val="0"/>
            <c:explosion val="12"/>
            <c:spPr>
              <a:solidFill>
                <a:schemeClr val="accent1">
                  <a:tint val="77000"/>
                </a:schemeClr>
              </a:solidFill>
              <a:ln>
                <a:noFill/>
              </a:ln>
              <a:effectLst/>
            </c:spPr>
            <c:extLst>
              <c:ext xmlns:c16="http://schemas.microsoft.com/office/drawing/2014/chart" uri="{C3380CC4-5D6E-409C-BE32-E72D297353CC}">
                <c16:uniqueId val="{00000003-049D-4D3A-91F0-45038A5EFCA3}"/>
              </c:ext>
            </c:extLst>
          </c:dPt>
          <c:cat>
            <c:strRef>
              <c:f>Sheet1!$A$2:$A$3</c:f>
              <c:strCache>
                <c:ptCount val="2"/>
                <c:pt idx="0">
                  <c:v>Yes</c:v>
                </c:pt>
                <c:pt idx="1">
                  <c:v>No</c:v>
                </c:pt>
              </c:strCache>
            </c:strRef>
          </c:cat>
          <c:val>
            <c:numRef>
              <c:f>Sheet1!$B$2:$B$3</c:f>
              <c:numCache>
                <c:formatCode>0%</c:formatCode>
                <c:ptCount val="2"/>
                <c:pt idx="0">
                  <c:v>0.22</c:v>
                </c:pt>
                <c:pt idx="1">
                  <c:v>0.88</c:v>
                </c:pt>
              </c:numCache>
            </c:numRef>
          </c:val>
          <c:extLst>
            <c:ext xmlns:c16="http://schemas.microsoft.com/office/drawing/2014/chart" uri="{C3380CC4-5D6E-409C-BE32-E72D297353CC}">
              <c16:uniqueId val="{00000004-049D-4D3A-91F0-45038A5EFCA3}"/>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F5A413-C73F-4390-B6B3-41B7D30BBB3D}" type="doc">
      <dgm:prSet loTypeId="urn:microsoft.com/office/officeart/2005/8/layout/chart3" loCatId="relationship" qsTypeId="urn:microsoft.com/office/officeart/2005/8/quickstyle/simple1" qsCatId="simple" csTypeId="urn:microsoft.com/office/officeart/2005/8/colors/accent1_3" csCatId="accent1" phldr="1"/>
      <dgm:spPr/>
    </dgm:pt>
    <dgm:pt modelId="{3D2EF18F-5A37-4395-9209-507BA377CF43}">
      <dgm:prSet phldrT="[Text]"/>
      <dgm:spPr/>
      <dgm:t>
        <a:bodyPr/>
        <a:lstStyle/>
        <a:p>
          <a:pPr algn="ctr"/>
          <a:endParaRPr lang="en-US" b="0" dirty="0"/>
        </a:p>
      </dgm:t>
    </dgm:pt>
    <dgm:pt modelId="{60E6CBA8-8EC3-40AC-BE9A-3C6C76350A65}" type="parTrans" cxnId="{EF605F41-8A6A-41FE-BB3F-386A2817B369}">
      <dgm:prSet/>
      <dgm:spPr/>
      <dgm:t>
        <a:bodyPr/>
        <a:lstStyle/>
        <a:p>
          <a:endParaRPr lang="en-US"/>
        </a:p>
      </dgm:t>
    </dgm:pt>
    <dgm:pt modelId="{F82897C2-3903-4CDC-B85C-2F356F161CE7}" type="sibTrans" cxnId="{EF605F41-8A6A-41FE-BB3F-386A2817B369}">
      <dgm:prSet/>
      <dgm:spPr/>
      <dgm:t>
        <a:bodyPr/>
        <a:lstStyle/>
        <a:p>
          <a:endParaRPr lang="en-US"/>
        </a:p>
      </dgm:t>
    </dgm:pt>
    <dgm:pt modelId="{08D1A31E-1756-4E72-A273-8EA51B960CCC}">
      <dgm:prSet phldrT="[Text]" custT="1"/>
      <dgm:spPr/>
      <dgm:t>
        <a:bodyPr/>
        <a:lstStyle/>
        <a:p>
          <a:r>
            <a:rPr lang="en-US" sz="3200" b="0" dirty="0"/>
            <a:t>Financial Control</a:t>
          </a:r>
        </a:p>
      </dgm:t>
    </dgm:pt>
    <dgm:pt modelId="{156F379E-99F6-41F8-A26D-672BDE33802A}" type="parTrans" cxnId="{45CFE0DC-69BD-4952-BA4A-752E9EEE8B34}">
      <dgm:prSet/>
      <dgm:spPr/>
      <dgm:t>
        <a:bodyPr/>
        <a:lstStyle/>
        <a:p>
          <a:endParaRPr lang="en-US"/>
        </a:p>
      </dgm:t>
    </dgm:pt>
    <dgm:pt modelId="{C3B7AABE-68EE-4D6D-874D-372D0527859B}" type="sibTrans" cxnId="{45CFE0DC-69BD-4952-BA4A-752E9EEE8B34}">
      <dgm:prSet/>
      <dgm:spPr/>
      <dgm:t>
        <a:bodyPr/>
        <a:lstStyle/>
        <a:p>
          <a:endParaRPr lang="en-US"/>
        </a:p>
      </dgm:t>
    </dgm:pt>
    <dgm:pt modelId="{C5A8F068-E5D5-4B92-9950-61C98B392638}" type="pres">
      <dgm:prSet presAssocID="{D2F5A413-C73F-4390-B6B3-41B7D30BBB3D}" presName="compositeShape" presStyleCnt="0">
        <dgm:presLayoutVars>
          <dgm:chMax val="7"/>
          <dgm:dir/>
          <dgm:resizeHandles val="exact"/>
        </dgm:presLayoutVars>
      </dgm:prSet>
      <dgm:spPr/>
    </dgm:pt>
    <dgm:pt modelId="{17E0887E-6AFB-44F7-AFCF-08ACC9801954}" type="pres">
      <dgm:prSet presAssocID="{D2F5A413-C73F-4390-B6B3-41B7D30BBB3D}" presName="wedge1" presStyleLbl="node1" presStyleIdx="0" presStyleCnt="2"/>
      <dgm:spPr/>
      <dgm:t>
        <a:bodyPr/>
        <a:lstStyle/>
        <a:p>
          <a:endParaRPr lang="en-US"/>
        </a:p>
      </dgm:t>
    </dgm:pt>
    <dgm:pt modelId="{6E8E0402-F1DA-4551-B302-C3171F27BAEE}" type="pres">
      <dgm:prSet presAssocID="{D2F5A413-C73F-4390-B6B3-41B7D30BBB3D}" presName="wedge1Tx" presStyleLbl="node1" presStyleIdx="0" presStyleCnt="2">
        <dgm:presLayoutVars>
          <dgm:chMax val="0"/>
          <dgm:chPref val="0"/>
          <dgm:bulletEnabled val="1"/>
        </dgm:presLayoutVars>
      </dgm:prSet>
      <dgm:spPr/>
      <dgm:t>
        <a:bodyPr/>
        <a:lstStyle/>
        <a:p>
          <a:endParaRPr lang="en-US"/>
        </a:p>
      </dgm:t>
    </dgm:pt>
    <dgm:pt modelId="{943E1873-B689-4195-BFF8-71BEBEF25EA5}" type="pres">
      <dgm:prSet presAssocID="{D2F5A413-C73F-4390-B6B3-41B7D30BBB3D}" presName="wedge2" presStyleLbl="node1" presStyleIdx="1" presStyleCnt="2"/>
      <dgm:spPr/>
      <dgm:t>
        <a:bodyPr/>
        <a:lstStyle/>
        <a:p>
          <a:endParaRPr lang="en-US"/>
        </a:p>
      </dgm:t>
    </dgm:pt>
    <dgm:pt modelId="{A05B1554-2E28-438A-97C6-5A75B1634A84}" type="pres">
      <dgm:prSet presAssocID="{D2F5A413-C73F-4390-B6B3-41B7D30BBB3D}" presName="wedge2Tx" presStyleLbl="node1" presStyleIdx="1" presStyleCnt="2">
        <dgm:presLayoutVars>
          <dgm:chMax val="0"/>
          <dgm:chPref val="0"/>
          <dgm:bulletEnabled val="1"/>
        </dgm:presLayoutVars>
      </dgm:prSet>
      <dgm:spPr/>
      <dgm:t>
        <a:bodyPr/>
        <a:lstStyle/>
        <a:p>
          <a:endParaRPr lang="en-US"/>
        </a:p>
      </dgm:t>
    </dgm:pt>
  </dgm:ptLst>
  <dgm:cxnLst>
    <dgm:cxn modelId="{834582BF-349A-9D4A-B269-F16B78F6C8A8}" type="presOf" srcId="{08D1A31E-1756-4E72-A273-8EA51B960CCC}" destId="{A05B1554-2E28-438A-97C6-5A75B1634A84}" srcOrd="1" destOrd="0" presId="urn:microsoft.com/office/officeart/2005/8/layout/chart3"/>
    <dgm:cxn modelId="{EF605F41-8A6A-41FE-BB3F-386A2817B369}" srcId="{D2F5A413-C73F-4390-B6B3-41B7D30BBB3D}" destId="{3D2EF18F-5A37-4395-9209-507BA377CF43}" srcOrd="0" destOrd="0" parTransId="{60E6CBA8-8EC3-40AC-BE9A-3C6C76350A65}" sibTransId="{F82897C2-3903-4CDC-B85C-2F356F161CE7}"/>
    <dgm:cxn modelId="{D1D24D03-5506-D444-A592-F0D7AED2D765}" type="presOf" srcId="{08D1A31E-1756-4E72-A273-8EA51B960CCC}" destId="{943E1873-B689-4195-BFF8-71BEBEF25EA5}" srcOrd="0" destOrd="0" presId="urn:microsoft.com/office/officeart/2005/8/layout/chart3"/>
    <dgm:cxn modelId="{A0DA087B-C9B1-714C-B6AA-6CB4D0AE32CC}" type="presOf" srcId="{3D2EF18F-5A37-4395-9209-507BA377CF43}" destId="{6E8E0402-F1DA-4551-B302-C3171F27BAEE}" srcOrd="1" destOrd="0" presId="urn:microsoft.com/office/officeart/2005/8/layout/chart3"/>
    <dgm:cxn modelId="{45CFE0DC-69BD-4952-BA4A-752E9EEE8B34}" srcId="{D2F5A413-C73F-4390-B6B3-41B7D30BBB3D}" destId="{08D1A31E-1756-4E72-A273-8EA51B960CCC}" srcOrd="1" destOrd="0" parTransId="{156F379E-99F6-41F8-A26D-672BDE33802A}" sibTransId="{C3B7AABE-68EE-4D6D-874D-372D0527859B}"/>
    <dgm:cxn modelId="{A24A9302-B6C4-3B42-90C3-5BBBDE742575}" type="presOf" srcId="{3D2EF18F-5A37-4395-9209-507BA377CF43}" destId="{17E0887E-6AFB-44F7-AFCF-08ACC9801954}" srcOrd="0" destOrd="0" presId="urn:microsoft.com/office/officeart/2005/8/layout/chart3"/>
    <dgm:cxn modelId="{C953E56C-18C3-C142-8919-68992765AF89}" type="presOf" srcId="{D2F5A413-C73F-4390-B6B3-41B7D30BBB3D}" destId="{C5A8F068-E5D5-4B92-9950-61C98B392638}" srcOrd="0" destOrd="0" presId="urn:microsoft.com/office/officeart/2005/8/layout/chart3"/>
    <dgm:cxn modelId="{F0AEFF11-EA99-5147-9C7E-99B833B4E8FC}" type="presParOf" srcId="{C5A8F068-E5D5-4B92-9950-61C98B392638}" destId="{17E0887E-6AFB-44F7-AFCF-08ACC9801954}" srcOrd="0" destOrd="0" presId="urn:microsoft.com/office/officeart/2005/8/layout/chart3"/>
    <dgm:cxn modelId="{5D2A5B62-076D-C144-B9F4-9AD36C4AD267}" type="presParOf" srcId="{C5A8F068-E5D5-4B92-9950-61C98B392638}" destId="{6E8E0402-F1DA-4551-B302-C3171F27BAEE}" srcOrd="1" destOrd="0" presId="urn:microsoft.com/office/officeart/2005/8/layout/chart3"/>
    <dgm:cxn modelId="{F4D78C92-4627-B14C-A858-E41FF5599B6A}" type="presParOf" srcId="{C5A8F068-E5D5-4B92-9950-61C98B392638}" destId="{943E1873-B689-4195-BFF8-71BEBEF25EA5}" srcOrd="2" destOrd="0" presId="urn:microsoft.com/office/officeart/2005/8/layout/chart3"/>
    <dgm:cxn modelId="{35756EB9-85B9-494C-B417-0273280BB396}" type="presParOf" srcId="{C5A8F068-E5D5-4B92-9950-61C98B392638}" destId="{A05B1554-2E28-438A-97C6-5A75B1634A84}" srcOrd="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0887E-6AFB-44F7-AFCF-08ACC9801954}">
      <dsp:nvSpPr>
        <dsp:cNvPr id="0" name=""/>
        <dsp:cNvSpPr/>
      </dsp:nvSpPr>
      <dsp:spPr>
        <a:xfrm>
          <a:off x="1643489" y="473173"/>
          <a:ext cx="4968316" cy="4968316"/>
        </a:xfrm>
        <a:prstGeom prst="pie">
          <a:avLst>
            <a:gd name="adj1" fmla="val 16200000"/>
            <a:gd name="adj2" fmla="val 5400000"/>
          </a:avLst>
        </a:prstGeom>
        <a:solidFill>
          <a:schemeClr val="accent1">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b="0" kern="1200" dirty="0"/>
        </a:p>
      </dsp:txBody>
      <dsp:txXfrm>
        <a:off x="4127647" y="1212505"/>
        <a:ext cx="1744825" cy="3489651"/>
      </dsp:txXfrm>
    </dsp:sp>
    <dsp:sp modelId="{943E1873-B689-4195-BFF8-71BEBEF25EA5}">
      <dsp:nvSpPr>
        <dsp:cNvPr id="0" name=""/>
        <dsp:cNvSpPr/>
      </dsp:nvSpPr>
      <dsp:spPr>
        <a:xfrm>
          <a:off x="1525195" y="473173"/>
          <a:ext cx="4968316" cy="4968316"/>
        </a:xfrm>
        <a:prstGeom prst="pie">
          <a:avLst>
            <a:gd name="adj1" fmla="val 5400000"/>
            <a:gd name="adj2" fmla="val 16200000"/>
          </a:avLst>
        </a:prstGeom>
        <a:solidFill>
          <a:schemeClr val="accent1">
            <a:shade val="80000"/>
            <a:hueOff val="196635"/>
            <a:satOff val="1212"/>
            <a:lumOff val="2321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0" kern="1200" dirty="0"/>
            <a:t>Financial Control</a:t>
          </a:r>
        </a:p>
      </dsp:txBody>
      <dsp:txXfrm>
        <a:off x="2234955" y="1212505"/>
        <a:ext cx="1744825" cy="3489651"/>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BBB309-D306-D844-AEFD-8A85530F7D82}" type="datetimeFigureOut">
              <a:rPr lang="en-US" smtClean="0"/>
              <a:t>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B80D72-F14A-FC43-824E-FDC72C88A4CB}" type="slidenum">
              <a:rPr lang="en-US" smtClean="0"/>
              <a:t>‹#›</a:t>
            </a:fld>
            <a:endParaRPr lang="en-US"/>
          </a:p>
        </p:txBody>
      </p:sp>
    </p:spTree>
    <p:extLst>
      <p:ext uri="{BB962C8B-B14F-4D97-AF65-F5344CB8AC3E}">
        <p14:creationId xmlns:p14="http://schemas.microsoft.com/office/powerpoint/2010/main" val="40926071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C5E2C42-F3E0-4323-8022-09351B5C8D7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87176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Economic abuse is as common as other forms of abuse…</a:t>
            </a:r>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10</a:t>
            </a:fld>
            <a:endParaRPr lang="en-US"/>
          </a:p>
        </p:txBody>
      </p:sp>
    </p:spTree>
    <p:extLst>
      <p:ext uri="{BB962C8B-B14F-4D97-AF65-F5344CB8AC3E}">
        <p14:creationId xmlns:p14="http://schemas.microsoft.com/office/powerpoint/2010/main" val="4290564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Economic abuse is as common as other forms of abuse…</a:t>
            </a:r>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11</a:t>
            </a:fld>
            <a:endParaRPr lang="en-US"/>
          </a:p>
        </p:txBody>
      </p:sp>
    </p:spTree>
    <p:extLst>
      <p:ext uri="{BB962C8B-B14F-4D97-AF65-F5344CB8AC3E}">
        <p14:creationId xmlns:p14="http://schemas.microsoft.com/office/powerpoint/2010/main" val="4290564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Two components:</a:t>
            </a:r>
            <a:r>
              <a:rPr lang="en-US" baseline="0" dirty="0"/>
              <a:t> financial restriction and financial exploitation</a:t>
            </a:r>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12</a:t>
            </a:fld>
            <a:endParaRPr lang="en-US"/>
          </a:p>
        </p:txBody>
      </p:sp>
    </p:spTree>
    <p:extLst>
      <p:ext uri="{BB962C8B-B14F-4D97-AF65-F5344CB8AC3E}">
        <p14:creationId xmlns:p14="http://schemas.microsoft.com/office/powerpoint/2010/main" val="2559845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13</a:t>
            </a:fld>
            <a:endParaRPr lang="en-US"/>
          </a:p>
        </p:txBody>
      </p:sp>
    </p:spTree>
    <p:extLst>
      <p:ext uri="{BB962C8B-B14F-4D97-AF65-F5344CB8AC3E}">
        <p14:creationId xmlns:p14="http://schemas.microsoft.com/office/powerpoint/2010/main" val="3194726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14</a:t>
            </a:fld>
            <a:endParaRPr lang="en-US"/>
          </a:p>
        </p:txBody>
      </p:sp>
    </p:spTree>
    <p:extLst>
      <p:ext uri="{BB962C8B-B14F-4D97-AF65-F5344CB8AC3E}">
        <p14:creationId xmlns:p14="http://schemas.microsoft.com/office/powerpoint/2010/main" val="26121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15</a:t>
            </a:fld>
            <a:endParaRPr lang="en-US"/>
          </a:p>
        </p:txBody>
      </p:sp>
    </p:spTree>
    <p:extLst>
      <p:ext uri="{BB962C8B-B14F-4D97-AF65-F5344CB8AC3E}">
        <p14:creationId xmlns:p14="http://schemas.microsoft.com/office/powerpoint/2010/main" val="26121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80D72-F14A-FC43-824E-FDC72C88A4CB}" type="slidenum">
              <a:rPr lang="en-US" smtClean="0"/>
              <a:t>16</a:t>
            </a:fld>
            <a:endParaRPr lang="en-US"/>
          </a:p>
        </p:txBody>
      </p:sp>
    </p:spTree>
    <p:extLst>
      <p:ext uri="{BB962C8B-B14F-4D97-AF65-F5344CB8AC3E}">
        <p14:creationId xmlns:p14="http://schemas.microsoft.com/office/powerpoint/2010/main" val="84324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r>
              <a:rPr lang="en-US" dirty="0" smtClean="0">
                <a:effectLst/>
              </a:rPr>
              <a:t>START</a:t>
            </a:r>
            <a:endParaRPr lang="en-US" dirty="0">
              <a:effectLst/>
            </a:endParaRPr>
          </a:p>
        </p:txBody>
      </p:sp>
      <p:sp>
        <p:nvSpPr>
          <p:cNvPr id="4" name="Slide Number Placeholder 3"/>
          <p:cNvSpPr>
            <a:spLocks noGrp="1"/>
          </p:cNvSpPr>
          <p:nvPr>
            <p:ph type="sldNum" sz="quarter" idx="10"/>
          </p:nvPr>
        </p:nvSpPr>
        <p:spPr/>
        <p:txBody>
          <a:bodyPr/>
          <a:lstStyle/>
          <a:p>
            <a:fld id="{3F41F06B-89F1-4A1B-9C28-D2033D0CF5B7}" type="slidenum">
              <a:rPr lang="en-US" smtClean="0"/>
              <a:t>20</a:t>
            </a:fld>
            <a:endParaRPr lang="en-US"/>
          </a:p>
        </p:txBody>
      </p:sp>
    </p:spTree>
    <p:extLst>
      <p:ext uri="{BB962C8B-B14F-4D97-AF65-F5344CB8AC3E}">
        <p14:creationId xmlns:p14="http://schemas.microsoft.com/office/powerpoint/2010/main" val="2064463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21</a:t>
            </a:fld>
            <a:endParaRPr lang="en-US"/>
          </a:p>
        </p:txBody>
      </p:sp>
    </p:spTree>
    <p:extLst>
      <p:ext uri="{BB962C8B-B14F-4D97-AF65-F5344CB8AC3E}">
        <p14:creationId xmlns:p14="http://schemas.microsoft.com/office/powerpoint/2010/main" val="2536960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[something like this] We use the term “coerced debt” because it is debt generated within the context of coercive control. Abusers maintain power in the relationship by placing demands on their partner and enforcing those demands through the use of threats and surveillance (Goodman &amp; Dutton). In other words, abusers dictate their partner’s behavior through explicit or tacit threats of harm to themselves or others for non-compliance with their demands. They make demands about all kinds of things: what she can wear, who she can see, when she can leave the house, what she cooks, or how she cares for the kids. They enforce those demands with all kinds of threats, from saying something mean to physically hurting them or someone they love.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There are three ways coercive control is used to hurt women financially: 1) abusers use coercion to dictate financial behavior, e.g., hand over your paycheck or else; use your credit card to buy me that TV or else; 2) financial harm can result from non-compliance with other demands, e.g., not giving her money for food because she did not cook the right thing for dinner; put a cell phone in her name because she was out with her friends too late 3) the perpetual, tacit threat of harm prevents her from taking action when his behavior threatens her financial well-being, e.g., does or says nothing when he spends all the money on entertainment for himself, keeps her from seeing any of the bills, or takes out a loan in her name. These conditions, the conditions of coercive control, lay the groundwork for coerced debt.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1A29FFBF-295A-445F-8646-6862035919AD}" type="slidenum">
              <a:rPr lang="en-US" smtClean="0"/>
              <a:t>22</a:t>
            </a:fld>
            <a:endParaRPr lang="en-US"/>
          </a:p>
        </p:txBody>
      </p:sp>
    </p:spTree>
    <p:extLst>
      <p:ext uri="{BB962C8B-B14F-4D97-AF65-F5344CB8AC3E}">
        <p14:creationId xmlns:p14="http://schemas.microsoft.com/office/powerpoint/2010/main" val="3956814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endParaRPr lang="en-US" dirty="0">
              <a:effectLst/>
            </a:endParaRPr>
          </a:p>
        </p:txBody>
      </p:sp>
      <p:sp>
        <p:nvSpPr>
          <p:cNvPr id="4" name="Slide Number Placeholder 3"/>
          <p:cNvSpPr>
            <a:spLocks noGrp="1"/>
          </p:cNvSpPr>
          <p:nvPr>
            <p:ph type="sldNum" sz="quarter" idx="10"/>
          </p:nvPr>
        </p:nvSpPr>
        <p:spPr/>
        <p:txBody>
          <a:bodyPr/>
          <a:lstStyle/>
          <a:p>
            <a:fld id="{3F41F06B-89F1-4A1B-9C28-D2033D0CF5B7}" type="slidenum">
              <a:rPr lang="en-US" smtClean="0"/>
              <a:t>2</a:t>
            </a:fld>
            <a:endParaRPr lang="en-US"/>
          </a:p>
        </p:txBody>
      </p:sp>
    </p:spTree>
    <p:extLst>
      <p:ext uri="{BB962C8B-B14F-4D97-AF65-F5344CB8AC3E}">
        <p14:creationId xmlns:p14="http://schemas.microsoft.com/office/powerpoint/2010/main" val="4279650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[something like this] We use the term “coerced debt” because it is debt generated within the context of coercive control. Abusers maintain power in the relationship by placing demands on their partner and enforcing those demands through the use of threats and surveillance (Goodman &amp; Dutton). In other words, abusers dictate their partner’s behavior through explicit or tacit threats of harm to themselves or others for non-compliance with their demands. They make demands about all kinds of things: what she can wear, who she can see, when she can leave the house, what she cooks, or how she cares for the kids. They enforce those demands with all kinds of threats, from saying something mean to physically hurting them or someone they love.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There are three ways coercive control is used to hurt women financially: 1) abusers use coercion to dictate financial behavior, e.g., hand over your paycheck or else; use your credit card to buy me that TV or else; 2) financial harm can result from non-compliance with other demands, e.g., not giving her money for food because she did not cook the right thing for dinner; put a cell phone in her name because she was out with her friends too late 3) the perpetual, tacit threat of harm prevents her from taking action when his behavior threatens her financial well-being, e.g., does or says nothing when he spends all the money on entertainment for himself, keeps her from seeing any of the bills, or takes out a loan in her name. These conditions, the conditions of coercive control, lay the groundwork for coerced debt.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1A29FFBF-295A-445F-8646-6862035919AD}" type="slidenum">
              <a:rPr lang="en-US" smtClean="0"/>
              <a:t>23</a:t>
            </a:fld>
            <a:endParaRPr lang="en-US"/>
          </a:p>
        </p:txBody>
      </p:sp>
    </p:spTree>
    <p:extLst>
      <p:ext uri="{BB962C8B-B14F-4D97-AF65-F5344CB8AC3E}">
        <p14:creationId xmlns:p14="http://schemas.microsoft.com/office/powerpoint/2010/main" val="3956814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[something like this] We use the term “coerced debt” because it is debt generated within the context of coercive control. Abusers maintain power in the relationship by placing demands on their partner and enforcing those demands through the use of threats and surveillance (Goodman &amp; Dutton). In other words, abusers dictate their partner’s behavior through explicit or tacit threats of harm to themselves or others for non-compliance with their demands. They make demands about all kinds of things: what she can wear, who she can see, when she can leave the house, what she cooks, or how she cares for the kids. They enforce those demands with all kinds of threats, from saying something mean to physically hurting them or someone they love.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There are three ways coercive control is used to hurt women financially: 1) abusers use coercion to dictate financial behavior, e.g., hand over your paycheck or else; use your credit card to buy me that TV or else; 2) financial harm can result from non-compliance with other demands, e.g., not giving her money for food because she did not cook the right thing for dinner; put a cell phone in her name because she was out with her friends too late 3) the perpetual, tacit threat of harm prevents her from taking action when his behavior threatens her financial well-being, e.g., does or says nothing when he spends all the money on entertainment for himself, keeps her from seeing any of the bills, or takes out a loan in her name. These conditions, the conditions of coercive control, lay the groundwork for coerced debt.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1A29FFBF-295A-445F-8646-6862035919AD}" type="slidenum">
              <a:rPr lang="en-US" smtClean="0"/>
              <a:t>24</a:t>
            </a:fld>
            <a:endParaRPr lang="en-US"/>
          </a:p>
        </p:txBody>
      </p:sp>
    </p:spTree>
    <p:extLst>
      <p:ext uri="{BB962C8B-B14F-4D97-AF65-F5344CB8AC3E}">
        <p14:creationId xmlns:p14="http://schemas.microsoft.com/office/powerpoint/2010/main" val="3956814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[something like this] We use the term “coerced debt” because it is debt generated within the context of coercive control. Abusers maintain power in the relationship by placing demands on their partner and enforcing those demands through the use of threats and surveillance (Goodman &amp; Dutton). In other words, abusers dictate their partner’s behavior through explicit or tacit threats of harm to themselves or others for non-compliance with their demands. They make demands about all kinds of things: what she can wear, who she can see, when she can leave the house, what she cooks, or how she cares for the kids. They enforce those demands with all kinds of threats, from saying something mean to physically hurting them or someone they love.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There are three ways coercive control is used to hurt women financially: 1) abusers use coercion to dictate financial behavior, e.g., hand over your paycheck or else; use your credit card to buy me that TV or else; 2) financial harm can result from non-compliance with other demands, e.g., not giving her money for food because she did not cook the right thing for dinner; put a cell phone in her name because she was out with her friends too late 3) the perpetual, tacit threat of harm prevents her from taking action when his behavior threatens her financial well-being, e.g., does or says nothing when he spends all the money on entertainment for himself, keeps her from seeing any of the bills, or takes out a loan in her name. These conditions, the conditions of coercive control, lay the groundwork for coerced debt.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1A29FFBF-295A-445F-8646-6862035919AD}" type="slidenum">
              <a:rPr lang="en-US" smtClean="0"/>
              <a:t>25</a:t>
            </a:fld>
            <a:endParaRPr lang="en-US"/>
          </a:p>
        </p:txBody>
      </p:sp>
    </p:spTree>
    <p:extLst>
      <p:ext uri="{BB962C8B-B14F-4D97-AF65-F5344CB8AC3E}">
        <p14:creationId xmlns:p14="http://schemas.microsoft.com/office/powerpoint/2010/main" val="214528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26</a:t>
            </a:fld>
            <a:endParaRPr lang="en-US"/>
          </a:p>
        </p:txBody>
      </p:sp>
    </p:spTree>
    <p:extLst>
      <p:ext uri="{BB962C8B-B14F-4D97-AF65-F5344CB8AC3E}">
        <p14:creationId xmlns:p14="http://schemas.microsoft.com/office/powerpoint/2010/main" val="3942190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27</a:t>
            </a:fld>
            <a:endParaRPr lang="en-US"/>
          </a:p>
        </p:txBody>
      </p:sp>
    </p:spTree>
    <p:extLst>
      <p:ext uri="{BB962C8B-B14F-4D97-AF65-F5344CB8AC3E}">
        <p14:creationId xmlns:p14="http://schemas.microsoft.com/office/powerpoint/2010/main" val="1912633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28</a:t>
            </a:fld>
            <a:endParaRPr lang="en-US"/>
          </a:p>
        </p:txBody>
      </p:sp>
    </p:spTree>
    <p:extLst>
      <p:ext uri="{BB962C8B-B14F-4D97-AF65-F5344CB8AC3E}">
        <p14:creationId xmlns:p14="http://schemas.microsoft.com/office/powerpoint/2010/main" val="1376900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32</a:t>
            </a:fld>
            <a:endParaRPr lang="en-US"/>
          </a:p>
        </p:txBody>
      </p:sp>
    </p:spTree>
    <p:extLst>
      <p:ext uri="{BB962C8B-B14F-4D97-AF65-F5344CB8AC3E}">
        <p14:creationId xmlns:p14="http://schemas.microsoft.com/office/powerpoint/2010/main" val="3889200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35</a:t>
            </a:fld>
            <a:endParaRPr lang="en-US"/>
          </a:p>
        </p:txBody>
      </p:sp>
    </p:spTree>
    <p:extLst>
      <p:ext uri="{BB962C8B-B14F-4D97-AF65-F5344CB8AC3E}">
        <p14:creationId xmlns:p14="http://schemas.microsoft.com/office/powerpoint/2010/main" val="3287893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36</a:t>
            </a:fld>
            <a:endParaRPr lang="en-US"/>
          </a:p>
        </p:txBody>
      </p:sp>
    </p:spTree>
    <p:extLst>
      <p:ext uri="{BB962C8B-B14F-4D97-AF65-F5344CB8AC3E}">
        <p14:creationId xmlns:p14="http://schemas.microsoft.com/office/powerpoint/2010/main" val="1216502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37</a:t>
            </a:fld>
            <a:endParaRPr lang="en-US"/>
          </a:p>
        </p:txBody>
      </p:sp>
    </p:spTree>
    <p:extLst>
      <p:ext uri="{BB962C8B-B14F-4D97-AF65-F5344CB8AC3E}">
        <p14:creationId xmlns:p14="http://schemas.microsoft.com/office/powerpoint/2010/main" val="1724258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endParaRPr lang="en-US" dirty="0">
              <a:effectLst/>
            </a:endParaRPr>
          </a:p>
        </p:txBody>
      </p:sp>
      <p:sp>
        <p:nvSpPr>
          <p:cNvPr id="4" name="Slide Number Placeholder 3"/>
          <p:cNvSpPr>
            <a:spLocks noGrp="1"/>
          </p:cNvSpPr>
          <p:nvPr>
            <p:ph type="sldNum" sz="quarter" idx="10"/>
          </p:nvPr>
        </p:nvSpPr>
        <p:spPr/>
        <p:txBody>
          <a:bodyPr/>
          <a:lstStyle/>
          <a:p>
            <a:fld id="{3F41F06B-89F1-4A1B-9C28-D2033D0CF5B7}" type="slidenum">
              <a:rPr lang="en-US" smtClean="0"/>
              <a:t>3</a:t>
            </a:fld>
            <a:endParaRPr lang="en-US"/>
          </a:p>
        </p:txBody>
      </p:sp>
    </p:spTree>
    <p:extLst>
      <p:ext uri="{BB962C8B-B14F-4D97-AF65-F5344CB8AC3E}">
        <p14:creationId xmlns:p14="http://schemas.microsoft.com/office/powerpoint/2010/main" val="2012505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38</a:t>
            </a:fld>
            <a:endParaRPr lang="en-US"/>
          </a:p>
        </p:txBody>
      </p:sp>
    </p:spTree>
    <p:extLst>
      <p:ext uri="{BB962C8B-B14F-4D97-AF65-F5344CB8AC3E}">
        <p14:creationId xmlns:p14="http://schemas.microsoft.com/office/powerpoint/2010/main" val="1698775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Duress – had an RA</a:t>
            </a:r>
            <a:r>
              <a:rPr lang="en-US" baseline="0" dirty="0" smtClean="0"/>
              <a:t> analyze and synthesize the case law on the question of – what conduct undermines someone’s free will</a:t>
            </a:r>
          </a:p>
          <a:p>
            <a:pPr marL="628650" lvl="1" indent="-171450">
              <a:buFont typeface="Arial" panose="020B0604020202020204" pitchFamily="34" charset="0"/>
              <a:buChar char="•"/>
            </a:pPr>
            <a:r>
              <a:rPr lang="en-US" baseline="0" dirty="0" smtClean="0"/>
              <a:t>Two different RAs coded participants’ answers according to the </a:t>
            </a:r>
            <a:r>
              <a:rPr lang="en-US" baseline="0" dirty="0" err="1" smtClean="0"/>
              <a:t>caselaw</a:t>
            </a:r>
            <a:endParaRPr lang="en-US" baseline="0" dirty="0" smtClean="0"/>
          </a:p>
          <a:p>
            <a:pPr marL="171450" indent="-171450">
              <a:buFont typeface="Arial" panose="020B0604020202020204" pitchFamily="34" charset="0"/>
              <a:buChar char="•"/>
            </a:pPr>
            <a:r>
              <a:rPr lang="en-US" baseline="0" dirty="0" smtClean="0"/>
              <a:t>Duress does not actually apply to coerced debt b/c the creditor is a third party that had no knowledge of the coercion and gave value</a:t>
            </a:r>
          </a:p>
          <a:p>
            <a:pPr marL="171450" indent="-171450">
              <a:buFont typeface="Arial" panose="020B0604020202020204" pitchFamily="34" charset="0"/>
              <a:buChar char="•"/>
            </a:pPr>
            <a:r>
              <a:rPr lang="en-US" dirty="0" smtClean="0"/>
              <a:t>But</a:t>
            </a:r>
            <a:r>
              <a:rPr lang="en-US" baseline="0" dirty="0" smtClean="0"/>
              <a:t> still useful to code for the element of what undermines someone’s free will b/c useful for policy reform – and for bringing statutory “unauthorized use” cases now.</a:t>
            </a:r>
          </a:p>
          <a:p>
            <a:pPr marL="171450" indent="-171450">
              <a:buFont typeface="Arial" panose="020B0604020202020204" pitchFamily="34" charset="0"/>
              <a:buChar char="•"/>
            </a:pPr>
            <a:r>
              <a:rPr lang="en-US" baseline="0" dirty="0" smtClean="0"/>
              <a:t>Duress broadened physical abuse by including threats like turning someone into immigration authorities, hurting pets or generally creating a climate of intimidation.</a:t>
            </a:r>
          </a:p>
          <a:p>
            <a:pPr marL="171450" indent="-171450">
              <a:buFont typeface="Arial" panose="020B0604020202020204" pitchFamily="34" charset="0"/>
              <a:buChar char="•"/>
            </a:pPr>
            <a:r>
              <a:rPr lang="en-US" baseline="0" dirty="0" smtClean="0"/>
              <a:t>Had an additional category of “duress if there’s coercive control in the relationship” but did not include those results here.</a:t>
            </a:r>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39</a:t>
            </a:fld>
            <a:endParaRPr lang="en-US"/>
          </a:p>
        </p:txBody>
      </p:sp>
    </p:spTree>
    <p:extLst>
      <p:ext uri="{BB962C8B-B14F-4D97-AF65-F5344CB8AC3E}">
        <p14:creationId xmlns:p14="http://schemas.microsoft.com/office/powerpoint/2010/main" val="1136405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40</a:t>
            </a:fld>
            <a:endParaRPr lang="en-US"/>
          </a:p>
        </p:txBody>
      </p:sp>
    </p:spTree>
    <p:extLst>
      <p:ext uri="{BB962C8B-B14F-4D97-AF65-F5344CB8AC3E}">
        <p14:creationId xmlns:p14="http://schemas.microsoft.com/office/powerpoint/2010/main" val="1198998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Here’s a couple of quotes illustrating the dynamics that resulted in tens of thousands of dollars of credit card and student loan debt.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41</a:t>
            </a:fld>
            <a:endParaRPr lang="en-US"/>
          </a:p>
        </p:txBody>
      </p:sp>
    </p:spTree>
    <p:extLst>
      <p:ext uri="{BB962C8B-B14F-4D97-AF65-F5344CB8AC3E}">
        <p14:creationId xmlns:p14="http://schemas.microsoft.com/office/powerpoint/2010/main" val="975316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Here’s one women’s story of coerced debt. She</a:t>
            </a:r>
            <a:r>
              <a:rPr lang="en-US" baseline="0" dirty="0" smtClean="0"/>
              <a:t> fell in love with an American man when he was vising her country. After some time, she moved here and got married. Not long after the physical, psychological, and economic abuse began. Here’s how some of her debt came to be. </a:t>
            </a:r>
            <a:endParaRPr lang="en-US" dirty="0" smtClean="0"/>
          </a:p>
          <a:p>
            <a:endParaRPr lang="en-US" dirty="0" smtClean="0"/>
          </a:p>
          <a:p>
            <a:r>
              <a:rPr lang="en-US" dirty="0" smtClean="0"/>
              <a:t>In the end,</a:t>
            </a:r>
            <a:r>
              <a:rPr lang="en-US" baseline="0" dirty="0" smtClean="0"/>
              <a:t> she had </a:t>
            </a:r>
            <a:r>
              <a:rPr lang="en-US" dirty="0" smtClean="0"/>
              <a:t>$10,000 in student loan debt,</a:t>
            </a:r>
            <a:r>
              <a:rPr lang="en-US" baseline="0" dirty="0" smtClean="0"/>
              <a:t> much of which he spent on entertainment with his friends and thousands of dollars in unpaid rent and utilities. </a:t>
            </a:r>
            <a:endParaRPr lang="en-US" dirty="0" smtClean="0"/>
          </a:p>
          <a:p>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42</a:t>
            </a:fld>
            <a:endParaRPr lang="en-US"/>
          </a:p>
        </p:txBody>
      </p:sp>
    </p:spTree>
    <p:extLst>
      <p:ext uri="{BB962C8B-B14F-4D97-AF65-F5344CB8AC3E}">
        <p14:creationId xmlns:p14="http://schemas.microsoft.com/office/powerpoint/2010/main" val="1390077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43</a:t>
            </a:fld>
            <a:endParaRPr lang="en-US"/>
          </a:p>
        </p:txBody>
      </p:sp>
    </p:spTree>
    <p:extLst>
      <p:ext uri="{BB962C8B-B14F-4D97-AF65-F5344CB8AC3E}">
        <p14:creationId xmlns:p14="http://schemas.microsoft.com/office/powerpoint/2010/main" val="2967125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44</a:t>
            </a:fld>
            <a:endParaRPr lang="en-US"/>
          </a:p>
        </p:txBody>
      </p:sp>
    </p:spTree>
    <p:extLst>
      <p:ext uri="{BB962C8B-B14F-4D97-AF65-F5344CB8AC3E}">
        <p14:creationId xmlns:p14="http://schemas.microsoft.com/office/powerpoint/2010/main" val="2590823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45</a:t>
            </a:fld>
            <a:endParaRPr lang="en-US"/>
          </a:p>
        </p:txBody>
      </p:sp>
    </p:spTree>
    <p:extLst>
      <p:ext uri="{BB962C8B-B14F-4D97-AF65-F5344CB8AC3E}">
        <p14:creationId xmlns:p14="http://schemas.microsoft.com/office/powerpoint/2010/main" val="3914060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46</a:t>
            </a:fld>
            <a:endParaRPr lang="en-US"/>
          </a:p>
        </p:txBody>
      </p:sp>
    </p:spTree>
    <p:extLst>
      <p:ext uri="{BB962C8B-B14F-4D97-AF65-F5344CB8AC3E}">
        <p14:creationId xmlns:p14="http://schemas.microsoft.com/office/powerpoint/2010/main" val="3619085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endParaRPr lang="en-US" dirty="0">
              <a:effectLst/>
            </a:endParaRPr>
          </a:p>
        </p:txBody>
      </p:sp>
      <p:sp>
        <p:nvSpPr>
          <p:cNvPr id="4" name="Slide Number Placeholder 3"/>
          <p:cNvSpPr>
            <a:spLocks noGrp="1"/>
          </p:cNvSpPr>
          <p:nvPr>
            <p:ph type="sldNum" sz="quarter" idx="10"/>
          </p:nvPr>
        </p:nvSpPr>
        <p:spPr/>
        <p:txBody>
          <a:bodyPr/>
          <a:lstStyle/>
          <a:p>
            <a:fld id="{3F41F06B-89F1-4A1B-9C28-D2033D0CF5B7}" type="slidenum">
              <a:rPr lang="en-US" smtClean="0"/>
              <a:t>48</a:t>
            </a:fld>
            <a:endParaRPr lang="en-US"/>
          </a:p>
        </p:txBody>
      </p:sp>
    </p:spTree>
    <p:extLst>
      <p:ext uri="{BB962C8B-B14F-4D97-AF65-F5344CB8AC3E}">
        <p14:creationId xmlns:p14="http://schemas.microsoft.com/office/powerpoint/2010/main" val="282777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Physical violence</a:t>
            </a:r>
            <a:r>
              <a:rPr lang="en-US" baseline="0" dirty="0"/>
              <a:t> is just one component of the violence many women experience in their relationship.</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0C52A8D8-28C8-490D-BDD8-0CE8C6586A11}" type="slidenum">
              <a:rPr lang="en-US" smtClean="0"/>
              <a:pPr/>
              <a:t>4</a:t>
            </a:fld>
            <a:endParaRPr lang="en-US"/>
          </a:p>
        </p:txBody>
      </p:sp>
    </p:spTree>
    <p:extLst>
      <p:ext uri="{BB962C8B-B14F-4D97-AF65-F5344CB8AC3E}">
        <p14:creationId xmlns:p14="http://schemas.microsoft.com/office/powerpoint/2010/main" val="28353273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ADRIENNE</a:t>
            </a:r>
            <a:endParaRPr lang="en-US" dirty="0"/>
          </a:p>
        </p:txBody>
      </p:sp>
      <p:sp>
        <p:nvSpPr>
          <p:cNvPr id="4" name="Slide Number Placeholder 3"/>
          <p:cNvSpPr>
            <a:spLocks noGrp="1"/>
          </p:cNvSpPr>
          <p:nvPr>
            <p:ph type="sldNum" sz="quarter" idx="10"/>
          </p:nvPr>
        </p:nvSpPr>
        <p:spPr/>
        <p:txBody>
          <a:bodyPr/>
          <a:lstStyle/>
          <a:p>
            <a:fld id="{60B80D72-F14A-FC43-824E-FDC72C88A4CB}" type="slidenum">
              <a:rPr lang="en-US" smtClean="0"/>
              <a:t>49</a:t>
            </a:fld>
            <a:endParaRPr lang="en-US"/>
          </a:p>
        </p:txBody>
      </p:sp>
    </p:spTree>
    <p:extLst>
      <p:ext uri="{BB962C8B-B14F-4D97-AF65-F5344CB8AC3E}">
        <p14:creationId xmlns:p14="http://schemas.microsoft.com/office/powerpoint/2010/main" val="2637953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50</a:t>
            </a:fld>
            <a:endParaRPr lang="en-US"/>
          </a:p>
        </p:txBody>
      </p:sp>
    </p:spTree>
    <p:extLst>
      <p:ext uri="{BB962C8B-B14F-4D97-AF65-F5344CB8AC3E}">
        <p14:creationId xmlns:p14="http://schemas.microsoft.com/office/powerpoint/2010/main" val="84610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51</a:t>
            </a:fld>
            <a:endParaRPr lang="en-US"/>
          </a:p>
        </p:txBody>
      </p:sp>
    </p:spTree>
    <p:extLst>
      <p:ext uri="{BB962C8B-B14F-4D97-AF65-F5344CB8AC3E}">
        <p14:creationId xmlns:p14="http://schemas.microsoft.com/office/powerpoint/2010/main" val="1217823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52</a:t>
            </a:fld>
            <a:endParaRPr lang="en-US"/>
          </a:p>
        </p:txBody>
      </p:sp>
    </p:spTree>
    <p:extLst>
      <p:ext uri="{BB962C8B-B14F-4D97-AF65-F5344CB8AC3E}">
        <p14:creationId xmlns:p14="http://schemas.microsoft.com/office/powerpoint/2010/main" val="2562124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p:txBody>
      </p:sp>
      <p:sp>
        <p:nvSpPr>
          <p:cNvPr id="4" name="Slide Number Placeholder 3"/>
          <p:cNvSpPr>
            <a:spLocks noGrp="1"/>
          </p:cNvSpPr>
          <p:nvPr>
            <p:ph type="sldNum" sz="quarter" idx="10"/>
          </p:nvPr>
        </p:nvSpPr>
        <p:spPr/>
        <p:txBody>
          <a:bodyPr/>
          <a:lstStyle/>
          <a:p>
            <a:fld id="{3F41F06B-89F1-4A1B-9C28-D2033D0CF5B7}" type="slidenum">
              <a:rPr lang="en-US" smtClean="0"/>
              <a:t>53</a:t>
            </a:fld>
            <a:endParaRPr lang="en-US"/>
          </a:p>
        </p:txBody>
      </p:sp>
    </p:spTree>
    <p:extLst>
      <p:ext uri="{BB962C8B-B14F-4D97-AF65-F5344CB8AC3E}">
        <p14:creationId xmlns:p14="http://schemas.microsoft.com/office/powerpoint/2010/main" val="1539071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54</a:t>
            </a:fld>
            <a:endParaRPr lang="en-US"/>
          </a:p>
        </p:txBody>
      </p:sp>
    </p:spTree>
    <p:extLst>
      <p:ext uri="{BB962C8B-B14F-4D97-AF65-F5344CB8AC3E}">
        <p14:creationId xmlns:p14="http://schemas.microsoft.com/office/powerpoint/2010/main" val="3839131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E2C42-F3E0-4323-8022-09351B5C8D78}" type="slidenum">
              <a:rPr lang="en-US" smtClean="0"/>
              <a:t>55</a:t>
            </a:fld>
            <a:endParaRPr lang="en-US"/>
          </a:p>
        </p:txBody>
      </p:sp>
    </p:spTree>
    <p:extLst>
      <p:ext uri="{BB962C8B-B14F-4D97-AF65-F5344CB8AC3E}">
        <p14:creationId xmlns:p14="http://schemas.microsoft.com/office/powerpoint/2010/main" val="31889047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5E2C42-F3E0-4323-8022-09351B5C8D78}" type="slidenum">
              <a:rPr lang="en-US" smtClean="0"/>
              <a:t>56</a:t>
            </a:fld>
            <a:endParaRPr lang="en-US"/>
          </a:p>
        </p:txBody>
      </p:sp>
    </p:spTree>
    <p:extLst>
      <p:ext uri="{BB962C8B-B14F-4D97-AF65-F5344CB8AC3E}">
        <p14:creationId xmlns:p14="http://schemas.microsoft.com/office/powerpoint/2010/main" val="18375890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endParaRPr lang="en-US" dirty="0">
              <a:effectLst/>
            </a:endParaRPr>
          </a:p>
        </p:txBody>
      </p:sp>
      <p:sp>
        <p:nvSpPr>
          <p:cNvPr id="4" name="Slide Number Placeholder 3"/>
          <p:cNvSpPr>
            <a:spLocks noGrp="1"/>
          </p:cNvSpPr>
          <p:nvPr>
            <p:ph type="sldNum" sz="quarter" idx="10"/>
          </p:nvPr>
        </p:nvSpPr>
        <p:spPr/>
        <p:txBody>
          <a:bodyPr/>
          <a:lstStyle/>
          <a:p>
            <a:fld id="{3F41F06B-89F1-4A1B-9C28-D2033D0CF5B7}" type="slidenum">
              <a:rPr lang="en-US" smtClean="0"/>
              <a:t>60</a:t>
            </a:fld>
            <a:endParaRPr lang="en-US"/>
          </a:p>
        </p:txBody>
      </p:sp>
    </p:spTree>
    <p:extLst>
      <p:ext uri="{BB962C8B-B14F-4D97-AF65-F5344CB8AC3E}">
        <p14:creationId xmlns:p14="http://schemas.microsoft.com/office/powerpoint/2010/main" val="10171420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80D72-F14A-FC43-824E-FDC72C88A4CB}" type="slidenum">
              <a:rPr lang="en-US" smtClean="0"/>
              <a:t>61</a:t>
            </a:fld>
            <a:endParaRPr lang="en-US"/>
          </a:p>
        </p:txBody>
      </p:sp>
    </p:spTree>
    <p:extLst>
      <p:ext uri="{BB962C8B-B14F-4D97-AF65-F5344CB8AC3E}">
        <p14:creationId xmlns:p14="http://schemas.microsoft.com/office/powerpoint/2010/main" val="73497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Overwhelmingly, this form of abuse is committed by men against their female partners</a:t>
            </a:r>
          </a:p>
          <a:p>
            <a:endParaRPr lang="en-US" dirty="0"/>
          </a:p>
        </p:txBody>
      </p:sp>
      <p:sp>
        <p:nvSpPr>
          <p:cNvPr id="4" name="Slide Number Placeholder 3"/>
          <p:cNvSpPr>
            <a:spLocks noGrp="1"/>
          </p:cNvSpPr>
          <p:nvPr>
            <p:ph type="sldNum" sz="quarter" idx="10"/>
          </p:nvPr>
        </p:nvSpPr>
        <p:spPr/>
        <p:txBody>
          <a:bodyPr/>
          <a:lstStyle/>
          <a:p>
            <a:fld id="{0C52A8D8-28C8-490D-BDD8-0CE8C6586A11}" type="slidenum">
              <a:rPr lang="en-US" smtClean="0"/>
              <a:pPr/>
              <a:t>5</a:t>
            </a:fld>
            <a:endParaRPr lang="en-US"/>
          </a:p>
        </p:txBody>
      </p:sp>
    </p:spTree>
    <p:extLst>
      <p:ext uri="{BB962C8B-B14F-4D97-AF65-F5344CB8AC3E}">
        <p14:creationId xmlns:p14="http://schemas.microsoft.com/office/powerpoint/2010/main" val="3689207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6</a:t>
            </a:fld>
            <a:endParaRPr lang="en-US"/>
          </a:p>
        </p:txBody>
      </p:sp>
    </p:spTree>
    <p:extLst>
      <p:ext uri="{BB962C8B-B14F-4D97-AF65-F5344CB8AC3E}">
        <p14:creationId xmlns:p14="http://schemas.microsoft.com/office/powerpoint/2010/main" val="2701175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7</a:t>
            </a:fld>
            <a:endParaRPr lang="en-US"/>
          </a:p>
        </p:txBody>
      </p:sp>
    </p:spTree>
    <p:extLst>
      <p:ext uri="{BB962C8B-B14F-4D97-AF65-F5344CB8AC3E}">
        <p14:creationId xmlns:p14="http://schemas.microsoft.com/office/powerpoint/2010/main" val="2024996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8</a:t>
            </a:fld>
            <a:endParaRPr lang="en-US"/>
          </a:p>
        </p:txBody>
      </p:sp>
    </p:spTree>
    <p:extLst>
      <p:ext uri="{BB962C8B-B14F-4D97-AF65-F5344CB8AC3E}">
        <p14:creationId xmlns:p14="http://schemas.microsoft.com/office/powerpoint/2010/main" val="4098417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Economic abuse is as common as other forms of abuse…</a:t>
            </a:r>
            <a:endParaRPr lang="en-US" dirty="0"/>
          </a:p>
        </p:txBody>
      </p:sp>
      <p:sp>
        <p:nvSpPr>
          <p:cNvPr id="4" name="Slide Number Placeholder 3"/>
          <p:cNvSpPr>
            <a:spLocks noGrp="1"/>
          </p:cNvSpPr>
          <p:nvPr>
            <p:ph type="sldNum" sz="quarter" idx="10"/>
          </p:nvPr>
        </p:nvSpPr>
        <p:spPr/>
        <p:txBody>
          <a:bodyPr/>
          <a:lstStyle/>
          <a:p>
            <a:fld id="{3F41F06B-89F1-4A1B-9C28-D2033D0CF5B7}" type="slidenum">
              <a:rPr lang="en-US" smtClean="0"/>
              <a:t>9</a:t>
            </a:fld>
            <a:endParaRPr lang="en-US"/>
          </a:p>
        </p:txBody>
      </p:sp>
    </p:spTree>
    <p:extLst>
      <p:ext uri="{BB962C8B-B14F-4D97-AF65-F5344CB8AC3E}">
        <p14:creationId xmlns:p14="http://schemas.microsoft.com/office/powerpoint/2010/main" val="4290564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2"/>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8" y="762002"/>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A4345B-3433-F246-A43E-E9A3B9E74064}" type="datetimeFigureOut">
              <a:rPr lang="en-US" smtClean="0">
                <a:solidFill>
                  <a:srgbClr val="145547">
                    <a:lumMod val="65000"/>
                    <a:lumOff val="35000"/>
                  </a:srgbClr>
                </a:solidFill>
                <a:latin typeface="Century Gothic"/>
              </a:rPr>
              <a:pPr/>
              <a:t>1/6/2018</a:t>
            </a:fld>
            <a:endParaRPr lang="en-US">
              <a:solidFill>
                <a:srgbClr val="145547">
                  <a:lumMod val="65000"/>
                  <a:lumOff val="35000"/>
                </a:srgbClr>
              </a:solidFill>
              <a:latin typeface="Century Gothic"/>
            </a:endParaRPr>
          </a:p>
        </p:txBody>
      </p:sp>
      <p:sp>
        <p:nvSpPr>
          <p:cNvPr id="5" name="Footer Placeholder 4"/>
          <p:cNvSpPr>
            <a:spLocks noGrp="1"/>
          </p:cNvSpPr>
          <p:nvPr>
            <p:ph type="ftr" sz="quarter" idx="11"/>
          </p:nvPr>
        </p:nvSpPr>
        <p:spPr>
          <a:xfrm>
            <a:off x="2901951" y="6356353"/>
            <a:ext cx="4433638" cy="365125"/>
          </a:xfrm>
          <a:prstGeom prst="rect">
            <a:avLst/>
          </a:prstGeom>
        </p:spPr>
        <p:txBody>
          <a:bodyPr/>
          <a:lstStyle/>
          <a:p>
            <a:endParaRPr lang="en-US">
              <a:solidFill>
                <a:srgbClr val="145547">
                  <a:lumMod val="65000"/>
                  <a:lumOff val="35000"/>
                </a:srgbClr>
              </a:solidFill>
              <a:latin typeface="Century Gothic"/>
            </a:endParaRPr>
          </a:p>
        </p:txBody>
      </p:sp>
      <p:sp>
        <p:nvSpPr>
          <p:cNvPr id="6" name="Slide Number Placeholder 5"/>
          <p:cNvSpPr>
            <a:spLocks noGrp="1"/>
          </p:cNvSpPr>
          <p:nvPr>
            <p:ph type="sldNum" sz="quarter" idx="12"/>
          </p:nvPr>
        </p:nvSpPr>
        <p:spPr>
          <a:xfrm>
            <a:off x="7975603" y="6356353"/>
            <a:ext cx="1148195" cy="365125"/>
          </a:xfrm>
          <a:prstGeom prst="rect">
            <a:avLst/>
          </a:prstGeom>
        </p:spPr>
        <p:txBody>
          <a:bodyPr/>
          <a:lstStyle/>
          <a:p>
            <a:fld id="{B313B193-5EF4-5D48-8DB6-74D40D79724D}" type="slidenum">
              <a:rPr lang="en-US" smtClean="0">
                <a:solidFill>
                  <a:srgbClr val="145547">
                    <a:lumMod val="65000"/>
                    <a:lumOff val="35000"/>
                  </a:srgbClr>
                </a:solidFill>
                <a:latin typeface="Century Gothic"/>
              </a:rPr>
              <a:pPr/>
              <a:t>‹#›</a:t>
            </a:fld>
            <a:endParaRPr lang="en-US">
              <a:solidFill>
                <a:srgbClr val="145547">
                  <a:lumMod val="65000"/>
                  <a:lumOff val="35000"/>
                </a:srgbClr>
              </a:solidFill>
              <a:latin typeface="Century Gothic"/>
            </a:endParaRPr>
          </a:p>
        </p:txBody>
      </p:sp>
    </p:spTree>
    <p:extLst>
      <p:ext uri="{BB962C8B-B14F-4D97-AF65-F5344CB8AC3E}">
        <p14:creationId xmlns:p14="http://schemas.microsoft.com/office/powerpoint/2010/main" val="383971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A4345B-3433-F246-A43E-E9A3B9E74064}" type="datetimeFigureOut">
              <a:rPr lang="en-US" smtClean="0">
                <a:solidFill>
                  <a:srgbClr val="145547">
                    <a:lumMod val="65000"/>
                    <a:lumOff val="35000"/>
                  </a:srgbClr>
                </a:solidFill>
                <a:latin typeface="Century Gothic"/>
              </a:rPr>
              <a:pPr/>
              <a:t>1/6/2018</a:t>
            </a:fld>
            <a:endParaRPr lang="en-US">
              <a:solidFill>
                <a:srgbClr val="145547">
                  <a:lumMod val="65000"/>
                  <a:lumOff val="35000"/>
                </a:srgbClr>
              </a:solidFill>
              <a:latin typeface="Century Gothic"/>
            </a:endParaRPr>
          </a:p>
        </p:txBody>
      </p:sp>
      <p:sp>
        <p:nvSpPr>
          <p:cNvPr id="8" name="Footer Placeholder 7"/>
          <p:cNvSpPr>
            <a:spLocks noGrp="1"/>
          </p:cNvSpPr>
          <p:nvPr>
            <p:ph type="ftr" sz="quarter" idx="11"/>
          </p:nvPr>
        </p:nvSpPr>
        <p:spPr>
          <a:xfrm>
            <a:off x="2901951" y="6356353"/>
            <a:ext cx="4433638" cy="365125"/>
          </a:xfrm>
          <a:prstGeom prst="rect">
            <a:avLst/>
          </a:prstGeom>
        </p:spPr>
        <p:txBody>
          <a:bodyPr/>
          <a:lstStyle/>
          <a:p>
            <a:endParaRPr lang="en-US">
              <a:solidFill>
                <a:srgbClr val="145547">
                  <a:lumMod val="65000"/>
                  <a:lumOff val="35000"/>
                </a:srgbClr>
              </a:solidFill>
              <a:latin typeface="Century Gothic"/>
            </a:endParaRPr>
          </a:p>
        </p:txBody>
      </p:sp>
      <p:sp>
        <p:nvSpPr>
          <p:cNvPr id="9" name="Slide Number Placeholder 8"/>
          <p:cNvSpPr>
            <a:spLocks noGrp="1"/>
          </p:cNvSpPr>
          <p:nvPr>
            <p:ph type="sldNum" sz="quarter" idx="12"/>
          </p:nvPr>
        </p:nvSpPr>
        <p:spPr>
          <a:xfrm>
            <a:off x="7975603" y="6356353"/>
            <a:ext cx="1148195" cy="365125"/>
          </a:xfrm>
          <a:prstGeom prst="rect">
            <a:avLst/>
          </a:prstGeom>
        </p:spPr>
        <p:txBody>
          <a:bodyPr/>
          <a:lstStyle/>
          <a:p>
            <a:fld id="{B313B193-5EF4-5D48-8DB6-74D40D79724D}" type="slidenum">
              <a:rPr lang="en-US" smtClean="0">
                <a:solidFill>
                  <a:srgbClr val="145547">
                    <a:lumMod val="65000"/>
                    <a:lumOff val="35000"/>
                  </a:srgbClr>
                </a:solidFill>
                <a:latin typeface="Century Gothic"/>
              </a:rPr>
              <a:pPr/>
              <a:t>‹#›</a:t>
            </a:fld>
            <a:endParaRPr lang="en-US">
              <a:solidFill>
                <a:srgbClr val="145547">
                  <a:lumMod val="65000"/>
                  <a:lumOff val="35000"/>
                </a:srgbClr>
              </a:solidFill>
              <a:latin typeface="Century Gothic"/>
            </a:endParaRPr>
          </a:p>
        </p:txBody>
      </p:sp>
    </p:spTree>
    <p:extLst>
      <p:ext uri="{BB962C8B-B14F-4D97-AF65-F5344CB8AC3E}">
        <p14:creationId xmlns:p14="http://schemas.microsoft.com/office/powerpoint/2010/main" val="3135911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A4345B-3433-F246-A43E-E9A3B9E74064}" type="datetimeFigureOut">
              <a:rPr lang="en-US" smtClean="0">
                <a:solidFill>
                  <a:srgbClr val="145547">
                    <a:lumMod val="65000"/>
                    <a:lumOff val="35000"/>
                  </a:srgbClr>
                </a:solidFill>
                <a:latin typeface="Century Gothic"/>
              </a:rPr>
              <a:pPr/>
              <a:t>1/6/2018</a:t>
            </a:fld>
            <a:endParaRPr lang="en-US">
              <a:solidFill>
                <a:srgbClr val="145547">
                  <a:lumMod val="65000"/>
                  <a:lumOff val="35000"/>
                </a:srgbClr>
              </a:solidFill>
              <a:latin typeface="Century Gothic"/>
            </a:endParaRPr>
          </a:p>
        </p:txBody>
      </p:sp>
      <p:sp>
        <p:nvSpPr>
          <p:cNvPr id="8" name="Footer Placeholder 7"/>
          <p:cNvSpPr>
            <a:spLocks noGrp="1"/>
          </p:cNvSpPr>
          <p:nvPr>
            <p:ph type="ftr" sz="quarter" idx="11"/>
          </p:nvPr>
        </p:nvSpPr>
        <p:spPr>
          <a:xfrm>
            <a:off x="2901951" y="6356353"/>
            <a:ext cx="4433638" cy="365125"/>
          </a:xfrm>
          <a:prstGeom prst="rect">
            <a:avLst/>
          </a:prstGeom>
        </p:spPr>
        <p:txBody>
          <a:bodyPr/>
          <a:lstStyle/>
          <a:p>
            <a:endParaRPr lang="en-US">
              <a:solidFill>
                <a:srgbClr val="145547">
                  <a:lumMod val="65000"/>
                  <a:lumOff val="35000"/>
                </a:srgbClr>
              </a:solidFill>
              <a:latin typeface="Century Gothic"/>
            </a:endParaRPr>
          </a:p>
        </p:txBody>
      </p:sp>
      <p:sp>
        <p:nvSpPr>
          <p:cNvPr id="9" name="Slide Number Placeholder 8"/>
          <p:cNvSpPr>
            <a:spLocks noGrp="1"/>
          </p:cNvSpPr>
          <p:nvPr>
            <p:ph type="sldNum" sz="quarter" idx="12"/>
          </p:nvPr>
        </p:nvSpPr>
        <p:spPr>
          <a:xfrm>
            <a:off x="7975603" y="6356353"/>
            <a:ext cx="1148195" cy="365125"/>
          </a:xfrm>
          <a:prstGeom prst="rect">
            <a:avLst/>
          </a:prstGeom>
        </p:spPr>
        <p:txBody>
          <a:bodyPr/>
          <a:lstStyle/>
          <a:p>
            <a:fld id="{B313B193-5EF4-5D48-8DB6-74D40D79724D}" type="slidenum">
              <a:rPr lang="en-US" smtClean="0">
                <a:solidFill>
                  <a:srgbClr val="145547">
                    <a:lumMod val="65000"/>
                    <a:lumOff val="35000"/>
                  </a:srgbClr>
                </a:solidFill>
                <a:latin typeface="Century Gothic"/>
              </a:rPr>
              <a:pPr/>
              <a:t>‹#›</a:t>
            </a:fld>
            <a:endParaRPr lang="en-US">
              <a:solidFill>
                <a:srgbClr val="145547">
                  <a:lumMod val="65000"/>
                  <a:lumOff val="35000"/>
                </a:srgbClr>
              </a:solidFill>
              <a:latin typeface="Century Gothic"/>
            </a:endParaRPr>
          </a:p>
        </p:txBody>
      </p:sp>
    </p:spTree>
    <p:extLst>
      <p:ext uri="{BB962C8B-B14F-4D97-AF65-F5344CB8AC3E}">
        <p14:creationId xmlns:p14="http://schemas.microsoft.com/office/powerpoint/2010/main" val="30450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86" indent="0" algn="ctr">
              <a:buNone/>
              <a:defRPr sz="1500"/>
            </a:lvl2pPr>
            <a:lvl3pPr marL="685773" indent="0" algn="ctr">
              <a:buNone/>
              <a:defRPr sz="1350"/>
            </a:lvl3pPr>
            <a:lvl4pPr marL="1028659" indent="0" algn="ctr">
              <a:buNone/>
              <a:defRPr sz="1200"/>
            </a:lvl4pPr>
            <a:lvl5pPr marL="1371545" indent="0" algn="ctr">
              <a:buNone/>
              <a:defRPr sz="1200"/>
            </a:lvl5pPr>
            <a:lvl6pPr marL="1714431" indent="0" algn="ctr">
              <a:buNone/>
              <a:defRPr sz="1200"/>
            </a:lvl6pPr>
            <a:lvl7pPr marL="2057318" indent="0" algn="ctr">
              <a:buNone/>
              <a:defRPr sz="1200"/>
            </a:lvl7pPr>
            <a:lvl8pPr marL="2400204" indent="0" algn="ctr">
              <a:buNone/>
              <a:defRPr sz="1200"/>
            </a:lvl8pPr>
            <a:lvl9pPr marL="274309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1/6/2018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1680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1/6/2018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0190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2"/>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7"/>
            <a:ext cx="7886700" cy="1500187"/>
          </a:xfrm>
        </p:spPr>
        <p:txBody>
          <a:bodyPr/>
          <a:lstStyle>
            <a:lvl1pPr marL="0" indent="0">
              <a:buNone/>
              <a:defRPr sz="1800">
                <a:solidFill>
                  <a:schemeClr val="tx1">
                    <a:tint val="75000"/>
                  </a:schemeClr>
                </a:solidFill>
              </a:defRPr>
            </a:lvl1pPr>
            <a:lvl2pPr marL="342886" indent="0">
              <a:buNone/>
              <a:defRPr sz="1500">
                <a:solidFill>
                  <a:schemeClr val="tx1">
                    <a:tint val="75000"/>
                  </a:schemeClr>
                </a:solidFill>
              </a:defRPr>
            </a:lvl2pPr>
            <a:lvl3pPr marL="685773" indent="0">
              <a:buNone/>
              <a:defRPr sz="1350">
                <a:solidFill>
                  <a:schemeClr val="tx1">
                    <a:tint val="75000"/>
                  </a:schemeClr>
                </a:solidFill>
              </a:defRPr>
            </a:lvl3pPr>
            <a:lvl4pPr marL="1028659" indent="0">
              <a:buNone/>
              <a:defRPr sz="1200">
                <a:solidFill>
                  <a:schemeClr val="tx1">
                    <a:tint val="75000"/>
                  </a:schemeClr>
                </a:solidFill>
              </a:defRPr>
            </a:lvl4pPr>
            <a:lvl5pPr marL="1371545" indent="0">
              <a:buNone/>
              <a:defRPr sz="1200">
                <a:solidFill>
                  <a:schemeClr val="tx1">
                    <a:tint val="75000"/>
                  </a:schemeClr>
                </a:solidFill>
              </a:defRPr>
            </a:lvl5pPr>
            <a:lvl6pPr marL="1714431" indent="0">
              <a:buNone/>
              <a:defRPr sz="1200">
                <a:solidFill>
                  <a:schemeClr val="tx1">
                    <a:tint val="75000"/>
                  </a:schemeClr>
                </a:solidFill>
              </a:defRPr>
            </a:lvl6pPr>
            <a:lvl7pPr marL="2057318" indent="0">
              <a:buNone/>
              <a:defRPr sz="1200">
                <a:solidFill>
                  <a:schemeClr val="tx1">
                    <a:tint val="75000"/>
                  </a:schemeClr>
                </a:solidFill>
              </a:defRPr>
            </a:lvl7pPr>
            <a:lvl8pPr marL="2400204" indent="0">
              <a:buNone/>
              <a:defRPr sz="1200">
                <a:solidFill>
                  <a:schemeClr val="tx1">
                    <a:tint val="75000"/>
                  </a:schemeClr>
                </a:solidFill>
              </a:defRPr>
            </a:lvl8pPr>
            <a:lvl9pPr marL="274309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1/6/2018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0822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1/6/2018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5182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86" indent="0">
              <a:buNone/>
              <a:defRPr sz="1500" b="1"/>
            </a:lvl2pPr>
            <a:lvl3pPr marL="685773" indent="0">
              <a:buNone/>
              <a:defRPr sz="1350" b="1"/>
            </a:lvl3pPr>
            <a:lvl4pPr marL="1028659" indent="0">
              <a:buNone/>
              <a:defRPr sz="1200" b="1"/>
            </a:lvl4pPr>
            <a:lvl5pPr marL="1371545" indent="0">
              <a:buNone/>
              <a:defRPr sz="1200" b="1"/>
            </a:lvl5pPr>
            <a:lvl6pPr marL="1714431" indent="0">
              <a:buNone/>
              <a:defRPr sz="1200" b="1"/>
            </a:lvl6pPr>
            <a:lvl7pPr marL="2057318" indent="0">
              <a:buNone/>
              <a:defRPr sz="1200" b="1"/>
            </a:lvl7pPr>
            <a:lvl8pPr marL="2400204" indent="0">
              <a:buNone/>
              <a:defRPr sz="1200" b="1"/>
            </a:lvl8pPr>
            <a:lvl9pPr marL="274309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886" indent="0">
              <a:buNone/>
              <a:defRPr sz="1500" b="1"/>
            </a:lvl2pPr>
            <a:lvl3pPr marL="685773" indent="0">
              <a:buNone/>
              <a:defRPr sz="1350" b="1"/>
            </a:lvl3pPr>
            <a:lvl4pPr marL="1028659" indent="0">
              <a:buNone/>
              <a:defRPr sz="1200" b="1"/>
            </a:lvl4pPr>
            <a:lvl5pPr marL="1371545" indent="0">
              <a:buNone/>
              <a:defRPr sz="1200" b="1"/>
            </a:lvl5pPr>
            <a:lvl6pPr marL="1714431" indent="0">
              <a:buNone/>
              <a:defRPr sz="1200" b="1"/>
            </a:lvl6pPr>
            <a:lvl7pPr marL="2057318" indent="0">
              <a:buNone/>
              <a:defRPr sz="1200" b="1"/>
            </a:lvl7pPr>
            <a:lvl8pPr marL="2400204" indent="0">
              <a:buNone/>
              <a:defRPr sz="1200" b="1"/>
            </a:lvl8pPr>
            <a:lvl9pPr marL="274309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1/6/2018</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131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1/6/2018</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6379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1/6/2018</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0638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200"/>
            </a:lvl1pPr>
            <a:lvl2pPr marL="342886" indent="0">
              <a:buNone/>
              <a:defRPr sz="1050"/>
            </a:lvl2pPr>
            <a:lvl3pPr marL="685773" indent="0">
              <a:buNone/>
              <a:defRPr sz="900"/>
            </a:lvl3pPr>
            <a:lvl4pPr marL="1028659" indent="0">
              <a:buNone/>
              <a:defRPr sz="750"/>
            </a:lvl4pPr>
            <a:lvl5pPr marL="1371545" indent="0">
              <a:buNone/>
              <a:defRPr sz="750"/>
            </a:lvl5pPr>
            <a:lvl6pPr marL="1714431" indent="0">
              <a:buNone/>
              <a:defRPr sz="750"/>
            </a:lvl6pPr>
            <a:lvl7pPr marL="2057318" indent="0">
              <a:buNone/>
              <a:defRPr sz="750"/>
            </a:lvl7pPr>
            <a:lvl8pPr marL="2400204" indent="0">
              <a:buNone/>
              <a:defRPr sz="750"/>
            </a:lvl8pPr>
            <a:lvl9pPr marL="274309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1/6/2018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7443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A4345B-3433-F246-A43E-E9A3B9E74064}" type="datetimeFigureOut">
              <a:rPr lang="en-US" smtClean="0">
                <a:solidFill>
                  <a:srgbClr val="145547">
                    <a:lumMod val="65000"/>
                    <a:lumOff val="35000"/>
                  </a:srgbClr>
                </a:solidFill>
                <a:latin typeface="Century Gothic"/>
              </a:rPr>
              <a:pPr/>
              <a:t>1/6/2018</a:t>
            </a:fld>
            <a:endParaRPr lang="en-US">
              <a:solidFill>
                <a:srgbClr val="145547">
                  <a:lumMod val="65000"/>
                  <a:lumOff val="35000"/>
                </a:srgbClr>
              </a:solidFill>
              <a:latin typeface="Century Gothic"/>
            </a:endParaRPr>
          </a:p>
        </p:txBody>
      </p:sp>
      <p:sp>
        <p:nvSpPr>
          <p:cNvPr id="5" name="Footer Placeholder 4"/>
          <p:cNvSpPr>
            <a:spLocks noGrp="1"/>
          </p:cNvSpPr>
          <p:nvPr>
            <p:ph type="ftr" sz="quarter" idx="11"/>
          </p:nvPr>
        </p:nvSpPr>
        <p:spPr>
          <a:xfrm>
            <a:off x="2901951" y="6356353"/>
            <a:ext cx="4433638" cy="365125"/>
          </a:xfrm>
          <a:prstGeom prst="rect">
            <a:avLst/>
          </a:prstGeom>
        </p:spPr>
        <p:txBody>
          <a:bodyPr/>
          <a:lstStyle/>
          <a:p>
            <a:endParaRPr lang="en-US">
              <a:solidFill>
                <a:srgbClr val="145547">
                  <a:lumMod val="65000"/>
                  <a:lumOff val="35000"/>
                </a:srgbClr>
              </a:solidFill>
              <a:latin typeface="Century Gothic"/>
            </a:endParaRPr>
          </a:p>
        </p:txBody>
      </p:sp>
      <p:sp>
        <p:nvSpPr>
          <p:cNvPr id="6" name="Slide Number Placeholder 5"/>
          <p:cNvSpPr>
            <a:spLocks noGrp="1"/>
          </p:cNvSpPr>
          <p:nvPr>
            <p:ph type="sldNum" sz="quarter" idx="12"/>
          </p:nvPr>
        </p:nvSpPr>
        <p:spPr>
          <a:xfrm>
            <a:off x="7975603" y="6356353"/>
            <a:ext cx="1148195" cy="365125"/>
          </a:xfrm>
          <a:prstGeom prst="rect">
            <a:avLst/>
          </a:prstGeom>
        </p:spPr>
        <p:txBody>
          <a:bodyPr/>
          <a:lstStyle/>
          <a:p>
            <a:fld id="{B313B193-5EF4-5D48-8DB6-74D40D79724D}" type="slidenum">
              <a:rPr lang="en-US" smtClean="0">
                <a:solidFill>
                  <a:srgbClr val="145547">
                    <a:lumMod val="65000"/>
                    <a:lumOff val="35000"/>
                  </a:srgbClr>
                </a:solidFill>
                <a:latin typeface="Century Gothic"/>
              </a:rPr>
              <a:pPr/>
              <a:t>‹#›</a:t>
            </a:fld>
            <a:endParaRPr lang="en-US">
              <a:solidFill>
                <a:srgbClr val="145547">
                  <a:lumMod val="65000"/>
                  <a:lumOff val="35000"/>
                </a:srgbClr>
              </a:solidFill>
              <a:latin typeface="Century Gothic"/>
            </a:endParaRPr>
          </a:p>
        </p:txBody>
      </p:sp>
    </p:spTree>
    <p:extLst>
      <p:ext uri="{BB962C8B-B14F-4D97-AF65-F5344CB8AC3E}">
        <p14:creationId xmlns:p14="http://schemas.microsoft.com/office/powerpoint/2010/main" val="422825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9"/>
            <a:ext cx="4629150" cy="4873625"/>
          </a:xfrm>
        </p:spPr>
        <p:txBody>
          <a:bodyPr anchor="t"/>
          <a:lstStyle>
            <a:lvl1pPr marL="0" indent="0">
              <a:buNone/>
              <a:defRPr sz="2400"/>
            </a:lvl1pPr>
            <a:lvl2pPr marL="342886" indent="0">
              <a:buNone/>
              <a:defRPr sz="2100"/>
            </a:lvl2pPr>
            <a:lvl3pPr marL="685773" indent="0">
              <a:buNone/>
              <a:defRPr sz="1800"/>
            </a:lvl3pPr>
            <a:lvl4pPr marL="1028659" indent="0">
              <a:buNone/>
              <a:defRPr sz="1500"/>
            </a:lvl4pPr>
            <a:lvl5pPr marL="1371545" indent="0">
              <a:buNone/>
              <a:defRPr sz="1500"/>
            </a:lvl5pPr>
            <a:lvl6pPr marL="1714431" indent="0">
              <a:buNone/>
              <a:defRPr sz="1500"/>
            </a:lvl6pPr>
            <a:lvl7pPr marL="2057318" indent="0">
              <a:buNone/>
              <a:defRPr sz="1500"/>
            </a:lvl7pPr>
            <a:lvl8pPr marL="2400204" indent="0">
              <a:buNone/>
              <a:defRPr sz="1500"/>
            </a:lvl8pPr>
            <a:lvl9pPr marL="274309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200"/>
            </a:lvl1pPr>
            <a:lvl2pPr marL="342886" indent="0">
              <a:buNone/>
              <a:defRPr sz="1050"/>
            </a:lvl2pPr>
            <a:lvl3pPr marL="685773" indent="0">
              <a:buNone/>
              <a:defRPr sz="900"/>
            </a:lvl3pPr>
            <a:lvl4pPr marL="1028659" indent="0">
              <a:buNone/>
              <a:defRPr sz="750"/>
            </a:lvl4pPr>
            <a:lvl5pPr marL="1371545" indent="0">
              <a:buNone/>
              <a:defRPr sz="750"/>
            </a:lvl5pPr>
            <a:lvl6pPr marL="1714431" indent="0">
              <a:buNone/>
              <a:defRPr sz="750"/>
            </a:lvl6pPr>
            <a:lvl7pPr marL="2057318" indent="0">
              <a:buNone/>
              <a:defRPr sz="750"/>
            </a:lvl7pPr>
            <a:lvl8pPr marL="2400204" indent="0">
              <a:buNone/>
              <a:defRPr sz="750"/>
            </a:lvl8pPr>
            <a:lvl9pPr marL="274309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1/6/2018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2034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1/6/2018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0537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1/6/2018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2988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0243" y="609597"/>
            <a:ext cx="7210393" cy="3592750"/>
          </a:xfrm>
        </p:spPr>
        <p:txBody>
          <a:bodyPr anchor="ctr"/>
          <a:lstStyle>
            <a:lvl1pPr>
              <a:defRPr sz="2667"/>
            </a:lvl1pPr>
          </a:lstStyle>
          <a:p>
            <a:r>
              <a:rPr lang="en-US"/>
              <a:t>Click to edit Master title style</a:t>
            </a:r>
            <a:endParaRPr lang="en-US" dirty="0"/>
          </a:p>
        </p:txBody>
      </p:sp>
      <p:sp>
        <p:nvSpPr>
          <p:cNvPr id="4" name="Text Placeholder 3"/>
          <p:cNvSpPr>
            <a:spLocks noGrp="1"/>
          </p:cNvSpPr>
          <p:nvPr>
            <p:ph type="body" sz="half" idx="2"/>
          </p:nvPr>
        </p:nvSpPr>
        <p:spPr>
          <a:xfrm>
            <a:off x="510243" y="4711619"/>
            <a:ext cx="7210394" cy="1090789"/>
          </a:xfrm>
        </p:spPr>
        <p:txBody>
          <a:bodyPr anchor="ct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AFF16868-8199-4C2C-A5B1-63AEE139F88E}" type="datetimeFigureOut">
              <a:rPr lang="en-US" smtClean="0"/>
              <a:t>1/6/2018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a:xfrm>
            <a:off x="8047093" y="4711619"/>
            <a:ext cx="865613" cy="109078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8402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A4345B-3433-F246-A43E-E9A3B9E74064}" type="datetimeFigureOut">
              <a:rPr lang="en-US" smtClean="0">
                <a:solidFill>
                  <a:srgbClr val="145547">
                    <a:lumMod val="65000"/>
                    <a:lumOff val="35000"/>
                  </a:srgbClr>
                </a:solidFill>
                <a:latin typeface="Century Gothic"/>
              </a:rPr>
              <a:pPr/>
              <a:t>1/6/2018</a:t>
            </a:fld>
            <a:endParaRPr lang="en-US">
              <a:solidFill>
                <a:srgbClr val="145547">
                  <a:lumMod val="65000"/>
                  <a:lumOff val="35000"/>
                </a:srgbClr>
              </a:solidFill>
              <a:latin typeface="Century Gothic"/>
            </a:endParaRPr>
          </a:p>
        </p:txBody>
      </p:sp>
      <p:sp>
        <p:nvSpPr>
          <p:cNvPr id="5" name="Footer Placeholder 4"/>
          <p:cNvSpPr>
            <a:spLocks noGrp="1"/>
          </p:cNvSpPr>
          <p:nvPr>
            <p:ph type="ftr" sz="quarter" idx="11"/>
          </p:nvPr>
        </p:nvSpPr>
        <p:spPr>
          <a:xfrm>
            <a:off x="2901951" y="6356353"/>
            <a:ext cx="4433638" cy="365125"/>
          </a:xfrm>
          <a:prstGeom prst="rect">
            <a:avLst/>
          </a:prstGeom>
        </p:spPr>
        <p:txBody>
          <a:bodyPr/>
          <a:lstStyle/>
          <a:p>
            <a:endParaRPr lang="en-US">
              <a:solidFill>
                <a:srgbClr val="145547">
                  <a:lumMod val="65000"/>
                  <a:lumOff val="35000"/>
                </a:srgbClr>
              </a:solidFill>
              <a:latin typeface="Century Gothic"/>
            </a:endParaRPr>
          </a:p>
        </p:txBody>
      </p:sp>
      <p:sp>
        <p:nvSpPr>
          <p:cNvPr id="6" name="Slide Number Placeholder 5"/>
          <p:cNvSpPr>
            <a:spLocks noGrp="1"/>
          </p:cNvSpPr>
          <p:nvPr>
            <p:ph type="sldNum" sz="quarter" idx="12"/>
          </p:nvPr>
        </p:nvSpPr>
        <p:spPr>
          <a:xfrm>
            <a:off x="7975603" y="6356353"/>
            <a:ext cx="1148195" cy="365125"/>
          </a:xfrm>
          <a:prstGeom prst="rect">
            <a:avLst/>
          </a:prstGeom>
        </p:spPr>
        <p:txBody>
          <a:bodyPr/>
          <a:lstStyle/>
          <a:p>
            <a:fld id="{B313B193-5EF4-5D48-8DB6-74D40D79724D}" type="slidenum">
              <a:rPr lang="en-US" smtClean="0">
                <a:solidFill>
                  <a:srgbClr val="145547">
                    <a:lumMod val="65000"/>
                    <a:lumOff val="35000"/>
                  </a:srgbClr>
                </a:solidFill>
                <a:latin typeface="Century Gothic"/>
              </a:rPr>
              <a:pPr/>
              <a:t>‹#›</a:t>
            </a:fld>
            <a:endParaRPr lang="en-US">
              <a:solidFill>
                <a:srgbClr val="145547">
                  <a:lumMod val="65000"/>
                  <a:lumOff val="35000"/>
                </a:srgbClr>
              </a:solidFill>
              <a:latin typeface="Century Gothic"/>
            </a:endParaRPr>
          </a:p>
        </p:txBody>
      </p:sp>
    </p:spTree>
    <p:extLst>
      <p:ext uri="{BB962C8B-B14F-4D97-AF65-F5344CB8AC3E}">
        <p14:creationId xmlns:p14="http://schemas.microsoft.com/office/powerpoint/2010/main" val="2930444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D6A4345B-3433-F246-A43E-E9A3B9E74064}" type="datetimeFigureOut">
              <a:rPr lang="en-US" smtClean="0">
                <a:solidFill>
                  <a:srgbClr val="145547">
                    <a:lumMod val="65000"/>
                    <a:lumOff val="35000"/>
                  </a:srgbClr>
                </a:solidFill>
                <a:latin typeface="Century Gothic"/>
              </a:rPr>
              <a:pPr/>
              <a:t>1/6/2018</a:t>
            </a:fld>
            <a:endParaRPr lang="en-US">
              <a:solidFill>
                <a:srgbClr val="145547">
                  <a:lumMod val="65000"/>
                  <a:lumOff val="35000"/>
                </a:srgbClr>
              </a:solidFill>
              <a:latin typeface="Century Gothic"/>
            </a:endParaRPr>
          </a:p>
        </p:txBody>
      </p:sp>
      <p:sp>
        <p:nvSpPr>
          <p:cNvPr id="9" name="Footer Placeholder 8"/>
          <p:cNvSpPr>
            <a:spLocks noGrp="1"/>
          </p:cNvSpPr>
          <p:nvPr>
            <p:ph type="ftr" sz="quarter" idx="11"/>
          </p:nvPr>
        </p:nvSpPr>
        <p:spPr>
          <a:xfrm>
            <a:off x="2901951" y="6356353"/>
            <a:ext cx="4433638" cy="365125"/>
          </a:xfrm>
          <a:prstGeom prst="rect">
            <a:avLst/>
          </a:prstGeom>
        </p:spPr>
        <p:txBody>
          <a:bodyPr/>
          <a:lstStyle/>
          <a:p>
            <a:endParaRPr lang="en-US">
              <a:solidFill>
                <a:srgbClr val="145547">
                  <a:lumMod val="65000"/>
                  <a:lumOff val="35000"/>
                </a:srgbClr>
              </a:solidFill>
              <a:latin typeface="Century Gothic"/>
            </a:endParaRPr>
          </a:p>
        </p:txBody>
      </p:sp>
      <p:sp>
        <p:nvSpPr>
          <p:cNvPr id="10" name="Slide Number Placeholder 9"/>
          <p:cNvSpPr>
            <a:spLocks noGrp="1"/>
          </p:cNvSpPr>
          <p:nvPr>
            <p:ph type="sldNum" sz="quarter" idx="12"/>
          </p:nvPr>
        </p:nvSpPr>
        <p:spPr>
          <a:xfrm>
            <a:off x="7975603" y="6356353"/>
            <a:ext cx="1148195" cy="365125"/>
          </a:xfrm>
          <a:prstGeom prst="rect">
            <a:avLst/>
          </a:prstGeom>
        </p:spPr>
        <p:txBody>
          <a:bodyPr/>
          <a:lstStyle/>
          <a:p>
            <a:fld id="{B313B193-5EF4-5D48-8DB6-74D40D79724D}" type="slidenum">
              <a:rPr lang="en-US" smtClean="0">
                <a:solidFill>
                  <a:srgbClr val="145547">
                    <a:lumMod val="65000"/>
                    <a:lumOff val="35000"/>
                  </a:srgbClr>
                </a:solidFill>
                <a:latin typeface="Century Gothic"/>
              </a:rPr>
              <a:pPr/>
              <a:t>‹#›</a:t>
            </a:fld>
            <a:endParaRPr lang="en-US">
              <a:solidFill>
                <a:srgbClr val="145547">
                  <a:lumMod val="65000"/>
                  <a:lumOff val="35000"/>
                </a:srgbClr>
              </a:solidFill>
              <a:latin typeface="Century Gothic"/>
            </a:endParaRPr>
          </a:p>
        </p:txBody>
      </p:sp>
    </p:spTree>
    <p:extLst>
      <p:ext uri="{BB962C8B-B14F-4D97-AF65-F5344CB8AC3E}">
        <p14:creationId xmlns:p14="http://schemas.microsoft.com/office/powerpoint/2010/main" val="2389695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9"/>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D6A4345B-3433-F246-A43E-E9A3B9E74064}" type="datetimeFigureOut">
              <a:rPr lang="en-US" smtClean="0">
                <a:solidFill>
                  <a:srgbClr val="145547">
                    <a:lumMod val="65000"/>
                    <a:lumOff val="35000"/>
                  </a:srgbClr>
                </a:solidFill>
                <a:latin typeface="Century Gothic"/>
              </a:rPr>
              <a:pPr/>
              <a:t>1/6/2018</a:t>
            </a:fld>
            <a:endParaRPr lang="en-US">
              <a:solidFill>
                <a:srgbClr val="145547">
                  <a:lumMod val="65000"/>
                  <a:lumOff val="35000"/>
                </a:srgbClr>
              </a:solidFill>
              <a:latin typeface="Century Gothic"/>
            </a:endParaRPr>
          </a:p>
        </p:txBody>
      </p:sp>
      <p:sp>
        <p:nvSpPr>
          <p:cNvPr id="11" name="Footer Placeholder 10"/>
          <p:cNvSpPr>
            <a:spLocks noGrp="1"/>
          </p:cNvSpPr>
          <p:nvPr>
            <p:ph type="ftr" sz="quarter" idx="11"/>
          </p:nvPr>
        </p:nvSpPr>
        <p:spPr>
          <a:xfrm>
            <a:off x="2901951" y="6356353"/>
            <a:ext cx="4433638" cy="365125"/>
          </a:xfrm>
          <a:prstGeom prst="rect">
            <a:avLst/>
          </a:prstGeom>
        </p:spPr>
        <p:txBody>
          <a:bodyPr/>
          <a:lstStyle/>
          <a:p>
            <a:endParaRPr lang="en-US">
              <a:solidFill>
                <a:srgbClr val="145547">
                  <a:lumMod val="65000"/>
                  <a:lumOff val="35000"/>
                </a:srgbClr>
              </a:solidFill>
              <a:latin typeface="Century Gothic"/>
            </a:endParaRPr>
          </a:p>
        </p:txBody>
      </p:sp>
      <p:sp>
        <p:nvSpPr>
          <p:cNvPr id="12" name="Slide Number Placeholder 11"/>
          <p:cNvSpPr>
            <a:spLocks noGrp="1"/>
          </p:cNvSpPr>
          <p:nvPr>
            <p:ph type="sldNum" sz="quarter" idx="12"/>
          </p:nvPr>
        </p:nvSpPr>
        <p:spPr>
          <a:xfrm>
            <a:off x="7975603" y="6356353"/>
            <a:ext cx="1148195" cy="365125"/>
          </a:xfrm>
          <a:prstGeom prst="rect">
            <a:avLst/>
          </a:prstGeom>
        </p:spPr>
        <p:txBody>
          <a:bodyPr/>
          <a:lstStyle/>
          <a:p>
            <a:fld id="{B313B193-5EF4-5D48-8DB6-74D40D79724D}" type="slidenum">
              <a:rPr lang="en-US" smtClean="0">
                <a:solidFill>
                  <a:srgbClr val="145547">
                    <a:lumMod val="65000"/>
                    <a:lumOff val="35000"/>
                  </a:srgbClr>
                </a:solidFill>
                <a:latin typeface="Century Gothic"/>
              </a:rPr>
              <a:pPr/>
              <a:t>‹#›</a:t>
            </a:fld>
            <a:endParaRPr lang="en-US">
              <a:solidFill>
                <a:srgbClr val="145547">
                  <a:lumMod val="65000"/>
                  <a:lumOff val="35000"/>
                </a:srgbClr>
              </a:solidFill>
              <a:latin typeface="Century Gothic"/>
            </a:endParaRPr>
          </a:p>
        </p:txBody>
      </p:sp>
    </p:spTree>
    <p:extLst>
      <p:ext uri="{BB962C8B-B14F-4D97-AF65-F5344CB8AC3E}">
        <p14:creationId xmlns:p14="http://schemas.microsoft.com/office/powerpoint/2010/main" val="505038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D6A4345B-3433-F246-A43E-E9A3B9E74064}" type="datetimeFigureOut">
              <a:rPr lang="en-US" smtClean="0">
                <a:solidFill>
                  <a:srgbClr val="145547">
                    <a:lumMod val="65000"/>
                    <a:lumOff val="35000"/>
                  </a:srgbClr>
                </a:solidFill>
                <a:latin typeface="Century Gothic"/>
              </a:rPr>
              <a:pPr/>
              <a:t>1/6/2018</a:t>
            </a:fld>
            <a:endParaRPr lang="en-US">
              <a:solidFill>
                <a:srgbClr val="145547">
                  <a:lumMod val="65000"/>
                  <a:lumOff val="35000"/>
                </a:srgbClr>
              </a:solidFill>
              <a:latin typeface="Century Gothic"/>
            </a:endParaRPr>
          </a:p>
        </p:txBody>
      </p:sp>
      <p:sp>
        <p:nvSpPr>
          <p:cNvPr id="7" name="Footer Placeholder 6"/>
          <p:cNvSpPr>
            <a:spLocks noGrp="1"/>
          </p:cNvSpPr>
          <p:nvPr>
            <p:ph type="ftr" sz="quarter" idx="11"/>
          </p:nvPr>
        </p:nvSpPr>
        <p:spPr>
          <a:xfrm>
            <a:off x="2901951" y="6356353"/>
            <a:ext cx="4433638" cy="365125"/>
          </a:xfrm>
          <a:prstGeom prst="rect">
            <a:avLst/>
          </a:prstGeom>
        </p:spPr>
        <p:txBody>
          <a:bodyPr/>
          <a:lstStyle/>
          <a:p>
            <a:endParaRPr lang="en-US">
              <a:solidFill>
                <a:srgbClr val="145547">
                  <a:lumMod val="65000"/>
                  <a:lumOff val="35000"/>
                </a:srgbClr>
              </a:solidFill>
              <a:latin typeface="Century Gothic"/>
            </a:endParaRPr>
          </a:p>
        </p:txBody>
      </p:sp>
      <p:sp>
        <p:nvSpPr>
          <p:cNvPr id="8" name="Slide Number Placeholder 7"/>
          <p:cNvSpPr>
            <a:spLocks noGrp="1"/>
          </p:cNvSpPr>
          <p:nvPr>
            <p:ph type="sldNum" sz="quarter" idx="12"/>
          </p:nvPr>
        </p:nvSpPr>
        <p:spPr>
          <a:xfrm>
            <a:off x="7975603" y="6356353"/>
            <a:ext cx="1148195" cy="365125"/>
          </a:xfrm>
          <a:prstGeom prst="rect">
            <a:avLst/>
          </a:prstGeom>
        </p:spPr>
        <p:txBody>
          <a:bodyPr/>
          <a:lstStyle/>
          <a:p>
            <a:fld id="{B313B193-5EF4-5D48-8DB6-74D40D79724D}" type="slidenum">
              <a:rPr lang="en-US" smtClean="0">
                <a:solidFill>
                  <a:srgbClr val="145547">
                    <a:lumMod val="65000"/>
                    <a:lumOff val="35000"/>
                  </a:srgbClr>
                </a:solidFill>
                <a:latin typeface="Century Gothic"/>
              </a:rPr>
              <a:pPr/>
              <a:t>‹#›</a:t>
            </a:fld>
            <a:endParaRPr lang="en-US">
              <a:solidFill>
                <a:srgbClr val="145547">
                  <a:lumMod val="65000"/>
                  <a:lumOff val="35000"/>
                </a:srgbClr>
              </a:solidFill>
              <a:latin typeface="Century Gothic"/>
            </a:endParaRPr>
          </a:p>
        </p:txBody>
      </p:sp>
    </p:spTree>
    <p:extLst>
      <p:ext uri="{BB962C8B-B14F-4D97-AF65-F5344CB8AC3E}">
        <p14:creationId xmlns:p14="http://schemas.microsoft.com/office/powerpoint/2010/main" val="1976451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6A4345B-3433-F246-A43E-E9A3B9E74064}" type="datetimeFigureOut">
              <a:rPr lang="en-US" smtClean="0">
                <a:solidFill>
                  <a:srgbClr val="145547">
                    <a:lumMod val="65000"/>
                    <a:lumOff val="35000"/>
                  </a:srgbClr>
                </a:solidFill>
                <a:latin typeface="Century Gothic"/>
              </a:rPr>
              <a:pPr/>
              <a:t>1/6/2018</a:t>
            </a:fld>
            <a:endParaRPr lang="en-US">
              <a:solidFill>
                <a:srgbClr val="145547">
                  <a:lumMod val="65000"/>
                  <a:lumOff val="35000"/>
                </a:srgbClr>
              </a:solidFill>
              <a:latin typeface="Century Gothic"/>
            </a:endParaRPr>
          </a:p>
        </p:txBody>
      </p:sp>
      <p:sp>
        <p:nvSpPr>
          <p:cNvPr id="6" name="Footer Placeholder 5"/>
          <p:cNvSpPr>
            <a:spLocks noGrp="1"/>
          </p:cNvSpPr>
          <p:nvPr>
            <p:ph type="ftr" sz="quarter" idx="11"/>
          </p:nvPr>
        </p:nvSpPr>
        <p:spPr>
          <a:xfrm>
            <a:off x="2901951" y="6356353"/>
            <a:ext cx="4433638" cy="365125"/>
          </a:xfrm>
          <a:prstGeom prst="rect">
            <a:avLst/>
          </a:prstGeom>
        </p:spPr>
        <p:txBody>
          <a:bodyPr/>
          <a:lstStyle/>
          <a:p>
            <a:endParaRPr lang="en-US">
              <a:solidFill>
                <a:srgbClr val="145547">
                  <a:lumMod val="65000"/>
                  <a:lumOff val="35000"/>
                </a:srgbClr>
              </a:solidFill>
              <a:latin typeface="Century Gothic"/>
            </a:endParaRPr>
          </a:p>
        </p:txBody>
      </p:sp>
      <p:sp>
        <p:nvSpPr>
          <p:cNvPr id="7" name="Slide Number Placeholder 6"/>
          <p:cNvSpPr>
            <a:spLocks noGrp="1"/>
          </p:cNvSpPr>
          <p:nvPr>
            <p:ph type="sldNum" sz="quarter" idx="12"/>
          </p:nvPr>
        </p:nvSpPr>
        <p:spPr>
          <a:xfrm>
            <a:off x="7975603" y="6356353"/>
            <a:ext cx="1148195" cy="365125"/>
          </a:xfrm>
          <a:prstGeom prst="rect">
            <a:avLst/>
          </a:prstGeom>
        </p:spPr>
        <p:txBody>
          <a:bodyPr/>
          <a:lstStyle/>
          <a:p>
            <a:fld id="{B313B193-5EF4-5D48-8DB6-74D40D79724D}" type="slidenum">
              <a:rPr lang="en-US" smtClean="0">
                <a:solidFill>
                  <a:srgbClr val="145547">
                    <a:lumMod val="65000"/>
                    <a:lumOff val="35000"/>
                  </a:srgbClr>
                </a:solidFill>
                <a:latin typeface="Century Gothic"/>
              </a:rPr>
              <a:pPr/>
              <a:t>‹#›</a:t>
            </a:fld>
            <a:endParaRPr lang="en-US">
              <a:solidFill>
                <a:srgbClr val="145547">
                  <a:lumMod val="65000"/>
                  <a:lumOff val="35000"/>
                </a:srgbClr>
              </a:solidFill>
              <a:latin typeface="Century Gothic"/>
            </a:endParaRPr>
          </a:p>
        </p:txBody>
      </p:sp>
    </p:spTree>
    <p:extLst>
      <p:ext uri="{BB962C8B-B14F-4D97-AF65-F5344CB8AC3E}">
        <p14:creationId xmlns:p14="http://schemas.microsoft.com/office/powerpoint/2010/main" val="370237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D6A4345B-3433-F246-A43E-E9A3B9E74064}" type="datetimeFigureOut">
              <a:rPr lang="en-US" smtClean="0">
                <a:solidFill>
                  <a:srgbClr val="145547">
                    <a:lumMod val="65000"/>
                    <a:lumOff val="35000"/>
                  </a:srgbClr>
                </a:solidFill>
                <a:latin typeface="Century Gothic"/>
              </a:rPr>
              <a:pPr/>
              <a:t>1/6/2018</a:t>
            </a:fld>
            <a:endParaRPr lang="en-US">
              <a:solidFill>
                <a:srgbClr val="145547">
                  <a:lumMod val="65000"/>
                  <a:lumOff val="35000"/>
                </a:srgbClr>
              </a:solidFill>
              <a:latin typeface="Century Gothic"/>
            </a:endParaRPr>
          </a:p>
        </p:txBody>
      </p:sp>
      <p:sp>
        <p:nvSpPr>
          <p:cNvPr id="9" name="Footer Placeholder 8"/>
          <p:cNvSpPr>
            <a:spLocks noGrp="1"/>
          </p:cNvSpPr>
          <p:nvPr>
            <p:ph type="ftr" sz="quarter" idx="11"/>
          </p:nvPr>
        </p:nvSpPr>
        <p:spPr>
          <a:xfrm>
            <a:off x="2901951" y="6356353"/>
            <a:ext cx="4433638" cy="365125"/>
          </a:xfrm>
          <a:prstGeom prst="rect">
            <a:avLst/>
          </a:prstGeom>
        </p:spPr>
        <p:txBody>
          <a:bodyPr/>
          <a:lstStyle/>
          <a:p>
            <a:endParaRPr lang="en-US">
              <a:solidFill>
                <a:srgbClr val="145547">
                  <a:lumMod val="65000"/>
                  <a:lumOff val="35000"/>
                </a:srgbClr>
              </a:solidFill>
              <a:latin typeface="Century Gothic"/>
            </a:endParaRPr>
          </a:p>
        </p:txBody>
      </p:sp>
      <p:sp>
        <p:nvSpPr>
          <p:cNvPr id="10" name="Slide Number Placeholder 9"/>
          <p:cNvSpPr>
            <a:spLocks noGrp="1"/>
          </p:cNvSpPr>
          <p:nvPr>
            <p:ph type="sldNum" sz="quarter" idx="12"/>
          </p:nvPr>
        </p:nvSpPr>
        <p:spPr>
          <a:xfrm>
            <a:off x="7975603" y="6356353"/>
            <a:ext cx="1148195" cy="365125"/>
          </a:xfrm>
          <a:prstGeom prst="rect">
            <a:avLst/>
          </a:prstGeom>
        </p:spPr>
        <p:txBody>
          <a:bodyPr/>
          <a:lstStyle/>
          <a:p>
            <a:fld id="{B313B193-5EF4-5D48-8DB6-74D40D79724D}" type="slidenum">
              <a:rPr lang="en-US" smtClean="0">
                <a:solidFill>
                  <a:srgbClr val="145547">
                    <a:lumMod val="65000"/>
                    <a:lumOff val="35000"/>
                  </a:srgbClr>
                </a:solidFill>
                <a:latin typeface="Century Gothic"/>
              </a:rPr>
              <a:pPr/>
              <a:t>‹#›</a:t>
            </a:fld>
            <a:endParaRPr lang="en-US">
              <a:solidFill>
                <a:srgbClr val="145547">
                  <a:lumMod val="65000"/>
                  <a:lumOff val="35000"/>
                </a:srgbClr>
              </a:solidFill>
              <a:latin typeface="Century Gothic"/>
            </a:endParaRPr>
          </a:p>
        </p:txBody>
      </p:sp>
    </p:spTree>
    <p:extLst>
      <p:ext uri="{BB962C8B-B14F-4D97-AF65-F5344CB8AC3E}">
        <p14:creationId xmlns:p14="http://schemas.microsoft.com/office/powerpoint/2010/main" val="22244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4"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D6A4345B-3433-F246-A43E-E9A3B9E74064}" type="datetimeFigureOut">
              <a:rPr lang="en-US" smtClean="0">
                <a:solidFill>
                  <a:srgbClr val="145547">
                    <a:lumMod val="65000"/>
                    <a:lumOff val="35000"/>
                  </a:srgbClr>
                </a:solidFill>
                <a:latin typeface="Century Gothic"/>
              </a:rPr>
              <a:pPr/>
              <a:t>1/6/2018</a:t>
            </a:fld>
            <a:endParaRPr lang="en-US">
              <a:solidFill>
                <a:srgbClr val="145547">
                  <a:lumMod val="65000"/>
                  <a:lumOff val="35000"/>
                </a:srgbClr>
              </a:solidFill>
              <a:latin typeface="Century Gothic"/>
            </a:endParaRPr>
          </a:p>
        </p:txBody>
      </p:sp>
      <p:sp>
        <p:nvSpPr>
          <p:cNvPr id="9" name="Footer Placeholder 8"/>
          <p:cNvSpPr>
            <a:spLocks noGrp="1"/>
          </p:cNvSpPr>
          <p:nvPr>
            <p:ph type="ftr" sz="quarter" idx="11"/>
          </p:nvPr>
        </p:nvSpPr>
        <p:spPr>
          <a:xfrm>
            <a:off x="2624327" y="6356353"/>
            <a:ext cx="4433638" cy="365125"/>
          </a:xfrm>
          <a:prstGeom prst="rect">
            <a:avLst/>
          </a:prstGeom>
        </p:spPr>
        <p:txBody>
          <a:bodyPr/>
          <a:lstStyle/>
          <a:p>
            <a:endParaRPr lang="en-US">
              <a:solidFill>
                <a:srgbClr val="145547">
                  <a:lumMod val="65000"/>
                  <a:lumOff val="35000"/>
                </a:srgbClr>
              </a:solidFill>
              <a:latin typeface="Century Gothic"/>
            </a:endParaRPr>
          </a:p>
        </p:txBody>
      </p:sp>
      <p:sp>
        <p:nvSpPr>
          <p:cNvPr id="10" name="Slide Number Placeholder 9"/>
          <p:cNvSpPr>
            <a:spLocks noGrp="1"/>
          </p:cNvSpPr>
          <p:nvPr>
            <p:ph type="sldNum" sz="quarter" idx="12"/>
          </p:nvPr>
        </p:nvSpPr>
        <p:spPr>
          <a:xfrm>
            <a:off x="7975603" y="6356353"/>
            <a:ext cx="1148195" cy="365125"/>
          </a:xfrm>
          <a:prstGeom prst="rect">
            <a:avLst/>
          </a:prstGeom>
        </p:spPr>
        <p:txBody>
          <a:bodyPr/>
          <a:lstStyle/>
          <a:p>
            <a:fld id="{B313B193-5EF4-5D48-8DB6-74D40D79724D}" type="slidenum">
              <a:rPr lang="en-US" smtClean="0">
                <a:solidFill>
                  <a:srgbClr val="145547">
                    <a:lumMod val="65000"/>
                    <a:lumOff val="35000"/>
                  </a:srgbClr>
                </a:solidFill>
                <a:latin typeface="Century Gothic"/>
              </a:rPr>
              <a:pPr/>
              <a:t>‹#›</a:t>
            </a:fld>
            <a:endParaRPr lang="en-US">
              <a:solidFill>
                <a:srgbClr val="145547">
                  <a:lumMod val="65000"/>
                  <a:lumOff val="35000"/>
                </a:srgbClr>
              </a:solidFill>
              <a:latin typeface="Century Gothic"/>
            </a:endParaRPr>
          </a:p>
        </p:txBody>
      </p:sp>
    </p:spTree>
    <p:extLst>
      <p:ext uri="{BB962C8B-B14F-4D97-AF65-F5344CB8AC3E}">
        <p14:creationId xmlns:p14="http://schemas.microsoft.com/office/powerpoint/2010/main" val="1343424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0"/>
            <a:ext cx="258269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90" y="1123840"/>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0"/>
            <a:ext cx="288036" cy="685800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3"/>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D6A4345B-3433-F246-A43E-E9A3B9E74064}" type="datetimeFigureOut">
              <a:rPr lang="en-US" smtClean="0">
                <a:solidFill>
                  <a:srgbClr val="145547">
                    <a:lumMod val="65000"/>
                    <a:lumOff val="35000"/>
                  </a:srgbClr>
                </a:solidFill>
                <a:latin typeface="Century Gothic"/>
              </a:rPr>
              <a:pPr/>
              <a:t>1/6/2018</a:t>
            </a:fld>
            <a:endParaRPr lang="en-US">
              <a:solidFill>
                <a:srgbClr val="145547">
                  <a:lumMod val="65000"/>
                  <a:lumOff val="35000"/>
                </a:srgbClr>
              </a:solidFill>
              <a:latin typeface="Century Gothic"/>
            </a:endParaRPr>
          </a:p>
        </p:txBody>
      </p:sp>
    </p:spTree>
    <p:extLst>
      <p:ext uri="{BB962C8B-B14F-4D97-AF65-F5344CB8AC3E}">
        <p14:creationId xmlns:p14="http://schemas.microsoft.com/office/powerpoint/2010/main" val="231226829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E451C3-0FF4-47C4-B829-773ADF60F88C}" type="datetimeFigureOut">
              <a:rPr lang="en-US" smtClean="0"/>
              <a:t>1/6/2018</a:t>
            </a:fld>
            <a:endParaRPr lang="en-US" dirty="0"/>
          </a:p>
        </p:txBody>
      </p:sp>
      <p:sp>
        <p:nvSpPr>
          <p:cNvPr id="5" name="Footer Placeholder 4"/>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139144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lvl1pPr algn="l" defTabSz="68577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3" indent="-171443" algn="l" defTabSz="68577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9" indent="-171443" algn="l" defTabSz="68577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6" indent="-171443" algn="l" defTabSz="68577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02"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88"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75"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61"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47"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33"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3" rtl="0" eaLnBrk="1" latinLnBrk="0" hangingPunct="1">
        <a:defRPr sz="1350" kern="1200">
          <a:solidFill>
            <a:schemeClr val="tx1"/>
          </a:solidFill>
          <a:latin typeface="+mn-lt"/>
          <a:ea typeface="+mn-ea"/>
          <a:cs typeface="+mn-cs"/>
        </a:defRPr>
      </a:lvl1pPr>
      <a:lvl2pPr marL="342886" algn="l" defTabSz="685773" rtl="0" eaLnBrk="1" latinLnBrk="0" hangingPunct="1">
        <a:defRPr sz="1350" kern="1200">
          <a:solidFill>
            <a:schemeClr val="tx1"/>
          </a:solidFill>
          <a:latin typeface="+mn-lt"/>
          <a:ea typeface="+mn-ea"/>
          <a:cs typeface="+mn-cs"/>
        </a:defRPr>
      </a:lvl2pPr>
      <a:lvl3pPr marL="685773" algn="l" defTabSz="685773" rtl="0" eaLnBrk="1" latinLnBrk="0" hangingPunct="1">
        <a:defRPr sz="1350" kern="1200">
          <a:solidFill>
            <a:schemeClr val="tx1"/>
          </a:solidFill>
          <a:latin typeface="+mn-lt"/>
          <a:ea typeface="+mn-ea"/>
          <a:cs typeface="+mn-cs"/>
        </a:defRPr>
      </a:lvl3pPr>
      <a:lvl4pPr marL="1028659" algn="l" defTabSz="685773" rtl="0" eaLnBrk="1" latinLnBrk="0" hangingPunct="1">
        <a:defRPr sz="1350" kern="1200">
          <a:solidFill>
            <a:schemeClr val="tx1"/>
          </a:solidFill>
          <a:latin typeface="+mn-lt"/>
          <a:ea typeface="+mn-ea"/>
          <a:cs typeface="+mn-cs"/>
        </a:defRPr>
      </a:lvl4pPr>
      <a:lvl5pPr marL="1371545" algn="l" defTabSz="685773" rtl="0" eaLnBrk="1" latinLnBrk="0" hangingPunct="1">
        <a:defRPr sz="1350" kern="1200">
          <a:solidFill>
            <a:schemeClr val="tx1"/>
          </a:solidFill>
          <a:latin typeface="+mn-lt"/>
          <a:ea typeface="+mn-ea"/>
          <a:cs typeface="+mn-cs"/>
        </a:defRPr>
      </a:lvl5pPr>
      <a:lvl6pPr marL="1714431" algn="l" defTabSz="685773" rtl="0" eaLnBrk="1" latinLnBrk="0" hangingPunct="1">
        <a:defRPr sz="1350" kern="1200">
          <a:solidFill>
            <a:schemeClr val="tx1"/>
          </a:solidFill>
          <a:latin typeface="+mn-lt"/>
          <a:ea typeface="+mn-ea"/>
          <a:cs typeface="+mn-cs"/>
        </a:defRPr>
      </a:lvl6pPr>
      <a:lvl7pPr marL="2057318" algn="l" defTabSz="685773" rtl="0" eaLnBrk="1" latinLnBrk="0" hangingPunct="1">
        <a:defRPr sz="1350" kern="1200">
          <a:solidFill>
            <a:schemeClr val="tx1"/>
          </a:solidFill>
          <a:latin typeface="+mn-lt"/>
          <a:ea typeface="+mn-ea"/>
          <a:cs typeface="+mn-cs"/>
        </a:defRPr>
      </a:lvl7pPr>
      <a:lvl8pPr marL="2400204" algn="l" defTabSz="685773" rtl="0" eaLnBrk="1" latinLnBrk="0" hangingPunct="1">
        <a:defRPr sz="1350" kern="1200">
          <a:solidFill>
            <a:schemeClr val="tx1"/>
          </a:solidFill>
          <a:latin typeface="+mn-lt"/>
          <a:ea typeface="+mn-ea"/>
          <a:cs typeface="+mn-cs"/>
        </a:defRPr>
      </a:lvl8pPr>
      <a:lvl9pPr marL="2743090" algn="l" defTabSz="68577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chart" Target="../charts/chart12.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chart" Target="../charts/chart14.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chart" Target="../charts/chart15.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png"/><Relationship Id="rId7"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png"/><Relationship Id="rId4" Type="http://schemas.microsoft.com/office/2007/relationships/hdphoto" Target="../media/hdphoto4.wdp"/><Relationship Id="rId9"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chart" Target="../charts/chart24.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pbs.org/newshour/wp-content/uploads/2014/08/12696032183_a92fbf5998_o.jpg"/>
          <p:cNvPicPr>
            <a:picLocks noChangeAspect="1" noChangeArrowheads="1"/>
          </p:cNvPicPr>
          <p:nvPr/>
        </p:nvPicPr>
        <p:blipFill rotWithShape="1">
          <a:blip r:embed="rId3">
            <a:extLst>
              <a:ext uri="{28A0092B-C50C-407E-A947-70E740481C1C}">
                <a14:useLocalDpi xmlns:a14="http://schemas.microsoft.com/office/drawing/2010/main" val="0"/>
              </a:ext>
            </a:extLst>
          </a:blip>
          <a:srcRect r="10893"/>
          <a:stretch/>
        </p:blipFill>
        <p:spPr bwMode="auto">
          <a:xfrm>
            <a:off x="-63277" y="0"/>
            <a:ext cx="10871927"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4341" y="3071303"/>
            <a:ext cx="10882990" cy="3786699"/>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kern="0">
              <a:solidFill>
                <a:sysClr val="windowText" lastClr="000000"/>
              </a:solidFill>
            </a:endParaRPr>
          </a:p>
        </p:txBody>
      </p:sp>
      <p:sp>
        <p:nvSpPr>
          <p:cNvPr id="9" name="TextBox 8"/>
          <p:cNvSpPr txBox="1"/>
          <p:nvPr/>
        </p:nvSpPr>
        <p:spPr>
          <a:xfrm>
            <a:off x="386270" y="3248090"/>
            <a:ext cx="8530945" cy="784895"/>
          </a:xfrm>
          <a:prstGeom prst="rect">
            <a:avLst/>
          </a:prstGeom>
          <a:noFill/>
        </p:spPr>
        <p:txBody>
          <a:bodyPr wrap="square" rtlCol="0">
            <a:spAutoFit/>
          </a:bodyPr>
          <a:lstStyle/>
          <a:p>
            <a:pPr defTabSz="761970">
              <a:lnSpc>
                <a:spcPct val="108000"/>
              </a:lnSpc>
            </a:pPr>
            <a:r>
              <a:rPr lang="en-US" sz="4167" kern="0" dirty="0" smtClean="0">
                <a:solidFill>
                  <a:schemeClr val="tx2"/>
                </a:solidFill>
                <a:latin typeface="Verdana" panose="020B0604030504040204" pitchFamily="34" charset="0"/>
                <a:ea typeface="Verdana" panose="020B0604030504040204" pitchFamily="34" charset="0"/>
                <a:cs typeface="Verdana" panose="020B0604030504040204" pitchFamily="34" charset="0"/>
              </a:rPr>
              <a:t>Coerced </a:t>
            </a:r>
            <a:r>
              <a:rPr lang="en-US" sz="4167" kern="0" dirty="0">
                <a:solidFill>
                  <a:schemeClr val="tx2"/>
                </a:solidFill>
                <a:latin typeface="Verdana" panose="020B0604030504040204" pitchFamily="34" charset="0"/>
                <a:ea typeface="Verdana" panose="020B0604030504040204" pitchFamily="34" charset="0"/>
                <a:cs typeface="Verdana" panose="020B0604030504040204" pitchFamily="34" charset="0"/>
              </a:rPr>
              <a:t>Debt</a:t>
            </a:r>
          </a:p>
        </p:txBody>
      </p:sp>
      <p:sp>
        <p:nvSpPr>
          <p:cNvPr id="17" name="TextBox 16"/>
          <p:cNvSpPr txBox="1"/>
          <p:nvPr/>
        </p:nvSpPr>
        <p:spPr>
          <a:xfrm>
            <a:off x="397333" y="4739515"/>
            <a:ext cx="7610104" cy="784702"/>
          </a:xfrm>
          <a:prstGeom prst="rect">
            <a:avLst/>
          </a:prstGeom>
          <a:noFill/>
        </p:spPr>
        <p:txBody>
          <a:bodyPr wrap="square" rtlCol="0">
            <a:spAutoFit/>
          </a:bodyPr>
          <a:lstStyle/>
          <a:p>
            <a:pPr defTabSz="761970">
              <a:lnSpc>
                <a:spcPct val="108000"/>
              </a:lnSpc>
            </a:pPr>
            <a:r>
              <a:rPr lang="en-US" sz="2083" kern="0" dirty="0">
                <a:solidFill>
                  <a:schemeClr val="accent2"/>
                </a:solidFill>
                <a:latin typeface="Verdana" panose="020B0604030504040204" pitchFamily="34" charset="0"/>
                <a:ea typeface="Verdana" panose="020B0604030504040204" pitchFamily="34" charset="0"/>
                <a:cs typeface="Verdana" panose="020B0604030504040204" pitchFamily="34" charset="0"/>
              </a:rPr>
              <a:t>Angie Littwin, </a:t>
            </a:r>
            <a:r>
              <a:rPr lang="en-US" sz="2083" kern="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J.D.</a:t>
            </a:r>
            <a:endParaRPr lang="en-US" sz="2083" kern="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defTabSz="761970">
              <a:lnSpc>
                <a:spcPct val="108000"/>
              </a:lnSpc>
            </a:pPr>
            <a:r>
              <a:rPr lang="en-US" sz="2083" kern="0" dirty="0">
                <a:solidFill>
                  <a:schemeClr val="accent2"/>
                </a:solidFill>
                <a:latin typeface="Verdana" panose="020B0604030504040204" pitchFamily="34" charset="0"/>
                <a:ea typeface="Verdana" panose="020B0604030504040204" pitchFamily="34" charset="0"/>
                <a:cs typeface="Verdana" panose="020B0604030504040204" pitchFamily="34" charset="0"/>
              </a:rPr>
              <a:t>University of Texas </a:t>
            </a:r>
            <a:r>
              <a:rPr lang="en-US" sz="2083" kern="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School of Law</a:t>
            </a:r>
            <a:endParaRPr lang="en-US" sz="2083" kern="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397333" y="5602582"/>
            <a:ext cx="7610104" cy="784702"/>
          </a:xfrm>
          <a:prstGeom prst="rect">
            <a:avLst/>
          </a:prstGeom>
          <a:noFill/>
        </p:spPr>
        <p:txBody>
          <a:bodyPr wrap="square" rtlCol="0">
            <a:spAutoFit/>
          </a:bodyPr>
          <a:lstStyle/>
          <a:p>
            <a:pPr defTabSz="761970">
              <a:lnSpc>
                <a:spcPct val="108000"/>
              </a:lnSpc>
            </a:pPr>
            <a:r>
              <a:rPr lang="en-US" sz="2083" kern="0" dirty="0">
                <a:solidFill>
                  <a:schemeClr val="accent2"/>
                </a:solidFill>
                <a:latin typeface="Verdana" panose="020B0604030504040204" pitchFamily="34" charset="0"/>
                <a:ea typeface="Verdana" panose="020B0604030504040204" pitchFamily="34" charset="0"/>
                <a:cs typeface="Verdana" panose="020B0604030504040204" pitchFamily="34" charset="0"/>
              </a:rPr>
              <a:t>Adrienne E. Adams, Ph.D.</a:t>
            </a:r>
          </a:p>
          <a:p>
            <a:pPr defTabSz="761970">
              <a:lnSpc>
                <a:spcPct val="108000"/>
              </a:lnSpc>
            </a:pPr>
            <a:r>
              <a:rPr lang="en-US" sz="2083" kern="0" dirty="0">
                <a:solidFill>
                  <a:schemeClr val="accent2"/>
                </a:solidFill>
                <a:latin typeface="Verdana" panose="020B0604030504040204" pitchFamily="34" charset="0"/>
                <a:ea typeface="Verdana" panose="020B0604030504040204" pitchFamily="34" charset="0"/>
                <a:cs typeface="Verdana" panose="020B0604030504040204" pitchFamily="34" charset="0"/>
              </a:rPr>
              <a:t>Michigan State University</a:t>
            </a:r>
          </a:p>
        </p:txBody>
      </p:sp>
      <p:sp>
        <p:nvSpPr>
          <p:cNvPr id="8" name="TextBox 7"/>
          <p:cNvSpPr txBox="1"/>
          <p:nvPr/>
        </p:nvSpPr>
        <p:spPr>
          <a:xfrm>
            <a:off x="397334" y="3956801"/>
            <a:ext cx="8530945" cy="648832"/>
          </a:xfrm>
          <a:prstGeom prst="rect">
            <a:avLst/>
          </a:prstGeom>
          <a:noFill/>
        </p:spPr>
        <p:txBody>
          <a:bodyPr wrap="square" rtlCol="0">
            <a:spAutoFit/>
          </a:bodyPr>
          <a:lstStyle/>
          <a:p>
            <a:pPr defTabSz="761970">
              <a:lnSpc>
                <a:spcPct val="108000"/>
              </a:lnSpc>
            </a:pPr>
            <a:r>
              <a:rPr lang="en-US" sz="3600" kern="0" dirty="0" smtClean="0">
                <a:solidFill>
                  <a:schemeClr val="tx2"/>
                </a:solidFill>
                <a:latin typeface="Sitka Heading" panose="02000505000000020004" pitchFamily="2" charset="0"/>
                <a:ea typeface="Verdana" panose="020B0604030504040204" pitchFamily="34" charset="0"/>
                <a:cs typeface="Verdana" panose="020B0604030504040204" pitchFamily="34" charset="0"/>
              </a:rPr>
              <a:t>Women’s Spirit, Tel Aviv</a:t>
            </a:r>
            <a:endParaRPr lang="en-US" sz="3600" kern="0" dirty="0">
              <a:solidFill>
                <a:schemeClr val="tx2"/>
              </a:solidFill>
              <a:latin typeface="Sitka Heading" panose="02000505000000020004" pitchFamily="2"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93180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64999" y="1520452"/>
            <a:ext cx="6690194" cy="1492290"/>
            <a:chOff x="534112" y="1523748"/>
            <a:chExt cx="8920255" cy="1989720"/>
          </a:xfrm>
        </p:grpSpPr>
        <p:graphicFrame>
          <p:nvGraphicFramePr>
            <p:cNvPr id="28" name="Final Psych Chart 18"/>
            <p:cNvGraphicFramePr/>
            <p:nvPr>
              <p:extLst>
                <p:ext uri="{D42A27DB-BD31-4B8C-83A1-F6EECF244321}">
                  <p14:modId xmlns:p14="http://schemas.microsoft.com/office/powerpoint/2010/main" val="1759904371"/>
                </p:ext>
              </p:extLst>
            </p:nvPr>
          </p:nvGraphicFramePr>
          <p:xfrm>
            <a:off x="5224884" y="1523748"/>
            <a:ext cx="2289017" cy="1989720"/>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p:cNvSpPr txBox="1"/>
            <p:nvPr/>
          </p:nvSpPr>
          <p:spPr>
            <a:xfrm>
              <a:off x="534112" y="2177019"/>
              <a:ext cx="4495246" cy="1025921"/>
            </a:xfrm>
            <a:prstGeom prst="rect">
              <a:avLst/>
            </a:prstGeom>
            <a:noFill/>
          </p:spPr>
          <p:txBody>
            <a:bodyPr wrap="none" rtlCol="0">
              <a:spAutoFit/>
            </a:bodyPr>
            <a:lstStyle/>
            <a:p>
              <a:pPr algn="ctr"/>
              <a:r>
                <a:rPr lang="en-US" sz="4400" dirty="0">
                  <a:solidFill>
                    <a:schemeClr val="tx2"/>
                  </a:solidFill>
                  <a:effectLst>
                    <a:outerShdw blurRad="38100" dist="12700" dir="5400000" algn="t" rotWithShape="0">
                      <a:prstClr val="black">
                        <a:alpha val="40000"/>
                      </a:prstClr>
                    </a:outerShdw>
                  </a:effectLst>
                </a:rPr>
                <a:t>Psychological</a:t>
              </a:r>
            </a:p>
          </p:txBody>
        </p:sp>
        <p:sp>
          <p:nvSpPr>
            <p:cNvPr id="30" name="TextBox 29"/>
            <p:cNvSpPr txBox="1"/>
            <p:nvPr/>
          </p:nvSpPr>
          <p:spPr>
            <a:xfrm>
              <a:off x="7491864" y="2287973"/>
              <a:ext cx="1962503" cy="1025921"/>
            </a:xfrm>
            <a:prstGeom prst="rect">
              <a:avLst/>
            </a:prstGeom>
            <a:noFill/>
          </p:spPr>
          <p:txBody>
            <a:bodyPr wrap="none" rtlCol="0">
              <a:spAutoFit/>
            </a:bodyPr>
            <a:lstStyle/>
            <a:p>
              <a:pPr algn="ctr"/>
              <a:r>
                <a:rPr lang="en-US" sz="4400" dirty="0">
                  <a:solidFill>
                    <a:schemeClr val="accent1"/>
                  </a:solidFill>
                  <a:effectLst>
                    <a:outerShdw blurRad="38100" dist="12700" dir="5400000" algn="t" rotWithShape="0">
                      <a:prstClr val="black">
                        <a:alpha val="40000"/>
                      </a:prstClr>
                    </a:outerShdw>
                  </a:effectLst>
                </a:rPr>
                <a:t>100%</a:t>
              </a:r>
            </a:p>
          </p:txBody>
        </p:sp>
      </p:grpSp>
      <p:grpSp>
        <p:nvGrpSpPr>
          <p:cNvPr id="35" name="Group 34"/>
          <p:cNvGrpSpPr/>
          <p:nvPr/>
        </p:nvGrpSpPr>
        <p:grpSpPr>
          <a:xfrm>
            <a:off x="2607750" y="3364502"/>
            <a:ext cx="5266678" cy="1490472"/>
            <a:chOff x="2423582" y="3394542"/>
            <a:chExt cx="7022236" cy="1987296"/>
          </a:xfrm>
        </p:grpSpPr>
        <p:graphicFrame>
          <p:nvGraphicFramePr>
            <p:cNvPr id="36" name="Final Pyhsical Chart 28"/>
            <p:cNvGraphicFramePr/>
            <p:nvPr>
              <p:extLst>
                <p:ext uri="{D42A27DB-BD31-4B8C-83A1-F6EECF244321}">
                  <p14:modId xmlns:p14="http://schemas.microsoft.com/office/powerpoint/2010/main" val="284979457"/>
                </p:ext>
              </p:extLst>
            </p:nvPr>
          </p:nvGraphicFramePr>
          <p:xfrm>
            <a:off x="5224884" y="3394542"/>
            <a:ext cx="2292096" cy="1987296"/>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Box 36"/>
            <p:cNvSpPr txBox="1"/>
            <p:nvPr/>
          </p:nvSpPr>
          <p:spPr>
            <a:xfrm>
              <a:off x="2423582" y="4060147"/>
              <a:ext cx="2787516" cy="1025921"/>
            </a:xfrm>
            <a:prstGeom prst="rect">
              <a:avLst/>
            </a:prstGeom>
            <a:noFill/>
          </p:spPr>
          <p:txBody>
            <a:bodyPr wrap="none" rtlCol="0">
              <a:spAutoFit/>
            </a:bodyPr>
            <a:lstStyle/>
            <a:p>
              <a:pPr algn="ctr"/>
              <a:r>
                <a:rPr lang="en-US" sz="4400" dirty="0">
                  <a:solidFill>
                    <a:schemeClr val="tx2"/>
                  </a:solidFill>
                  <a:effectLst>
                    <a:outerShdw blurRad="38100" dist="12700" dir="5400000" algn="t" rotWithShape="0">
                      <a:prstClr val="black">
                        <a:alpha val="40000"/>
                      </a:prstClr>
                    </a:outerShdw>
                  </a:effectLst>
                </a:rPr>
                <a:t>Physical</a:t>
              </a:r>
            </a:p>
          </p:txBody>
        </p:sp>
        <p:sp>
          <p:nvSpPr>
            <p:cNvPr id="38" name="TextBox 37"/>
            <p:cNvSpPr txBox="1"/>
            <p:nvPr/>
          </p:nvSpPr>
          <p:spPr>
            <a:xfrm>
              <a:off x="7812465" y="4133207"/>
              <a:ext cx="1633353" cy="1025921"/>
            </a:xfrm>
            <a:prstGeom prst="rect">
              <a:avLst/>
            </a:prstGeom>
            <a:noFill/>
          </p:spPr>
          <p:txBody>
            <a:bodyPr wrap="none" rtlCol="0">
              <a:spAutoFit/>
            </a:bodyPr>
            <a:lstStyle/>
            <a:p>
              <a:pPr algn="ctr"/>
              <a:r>
                <a:rPr lang="en-US" sz="4400" dirty="0">
                  <a:solidFill>
                    <a:schemeClr val="accent1"/>
                  </a:solidFill>
                  <a:effectLst>
                    <a:outerShdw blurRad="38100" dist="12700" dir="5400000" algn="t" rotWithShape="0">
                      <a:prstClr val="black">
                        <a:alpha val="40000"/>
                      </a:prstClr>
                    </a:outerShdw>
                  </a:effectLst>
                </a:rPr>
                <a:t>98%</a:t>
              </a:r>
            </a:p>
          </p:txBody>
        </p:sp>
      </p:grpSp>
      <p:sp>
        <p:nvSpPr>
          <p:cNvPr id="39" name="TextBox 38"/>
          <p:cNvSpPr txBox="1"/>
          <p:nvPr/>
        </p:nvSpPr>
        <p:spPr>
          <a:xfrm>
            <a:off x="842365" y="6413555"/>
            <a:ext cx="4889679" cy="307777"/>
          </a:xfrm>
          <a:prstGeom prst="rect">
            <a:avLst/>
          </a:prstGeom>
          <a:noFill/>
        </p:spPr>
        <p:txBody>
          <a:bodyPr wrap="square" rtlCol="0">
            <a:spAutoFit/>
          </a:bodyPr>
          <a:lstStyle/>
          <a:p>
            <a:r>
              <a:rPr lang="en-US" sz="1400" i="1" dirty="0">
                <a:solidFill>
                  <a:schemeClr val="tx2"/>
                </a:solidFill>
              </a:rPr>
              <a:t>Adams, Sullivan, </a:t>
            </a:r>
            <a:r>
              <a:rPr lang="en-US" sz="1400" i="1" dirty="0" err="1">
                <a:solidFill>
                  <a:schemeClr val="tx2"/>
                </a:solidFill>
              </a:rPr>
              <a:t>Bybee</a:t>
            </a:r>
            <a:r>
              <a:rPr lang="en-US" sz="1400" i="1" dirty="0">
                <a:solidFill>
                  <a:schemeClr val="tx2"/>
                </a:solidFill>
              </a:rPr>
              <a:t>, &amp; </a:t>
            </a:r>
            <a:r>
              <a:rPr lang="en-US" sz="1400" i="1" dirty="0" err="1">
                <a:solidFill>
                  <a:schemeClr val="tx2"/>
                </a:solidFill>
              </a:rPr>
              <a:t>Greeson</a:t>
            </a:r>
            <a:r>
              <a:rPr lang="en-US" sz="1400" i="1" dirty="0">
                <a:solidFill>
                  <a:schemeClr val="tx2"/>
                </a:solidFill>
              </a:rPr>
              <a:t>, 2008</a:t>
            </a:r>
          </a:p>
        </p:txBody>
      </p:sp>
    </p:spTree>
    <p:extLst>
      <p:ext uri="{BB962C8B-B14F-4D97-AF65-F5344CB8AC3E}">
        <p14:creationId xmlns:p14="http://schemas.microsoft.com/office/powerpoint/2010/main" val="386634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64999" y="451651"/>
            <a:ext cx="6690194" cy="1492290"/>
            <a:chOff x="534112" y="1523748"/>
            <a:chExt cx="8920255" cy="1989720"/>
          </a:xfrm>
        </p:grpSpPr>
        <p:graphicFrame>
          <p:nvGraphicFramePr>
            <p:cNvPr id="28" name="Final Psych Chart 18"/>
            <p:cNvGraphicFramePr/>
            <p:nvPr>
              <p:extLst>
                <p:ext uri="{D42A27DB-BD31-4B8C-83A1-F6EECF244321}">
                  <p14:modId xmlns:p14="http://schemas.microsoft.com/office/powerpoint/2010/main" val="2518323970"/>
                </p:ext>
              </p:extLst>
            </p:nvPr>
          </p:nvGraphicFramePr>
          <p:xfrm>
            <a:off x="5224884" y="1523748"/>
            <a:ext cx="2289017" cy="1989720"/>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p:cNvSpPr txBox="1"/>
            <p:nvPr/>
          </p:nvSpPr>
          <p:spPr>
            <a:xfrm>
              <a:off x="534112" y="2177019"/>
              <a:ext cx="4495246" cy="1025921"/>
            </a:xfrm>
            <a:prstGeom prst="rect">
              <a:avLst/>
            </a:prstGeom>
            <a:noFill/>
          </p:spPr>
          <p:txBody>
            <a:bodyPr wrap="none" rtlCol="0">
              <a:spAutoFit/>
            </a:bodyPr>
            <a:lstStyle/>
            <a:p>
              <a:pPr algn="ctr"/>
              <a:r>
                <a:rPr lang="en-US" sz="4400" dirty="0">
                  <a:solidFill>
                    <a:schemeClr val="tx2"/>
                  </a:solidFill>
                  <a:effectLst>
                    <a:outerShdw blurRad="38100" dist="12700" dir="5400000" algn="t" rotWithShape="0">
                      <a:prstClr val="black">
                        <a:alpha val="40000"/>
                      </a:prstClr>
                    </a:outerShdw>
                  </a:effectLst>
                </a:rPr>
                <a:t>Psychological</a:t>
              </a:r>
            </a:p>
          </p:txBody>
        </p:sp>
        <p:sp>
          <p:nvSpPr>
            <p:cNvPr id="30" name="TextBox 29"/>
            <p:cNvSpPr txBox="1"/>
            <p:nvPr/>
          </p:nvSpPr>
          <p:spPr>
            <a:xfrm>
              <a:off x="7491864" y="2287973"/>
              <a:ext cx="1962503" cy="1025921"/>
            </a:xfrm>
            <a:prstGeom prst="rect">
              <a:avLst/>
            </a:prstGeom>
            <a:noFill/>
          </p:spPr>
          <p:txBody>
            <a:bodyPr wrap="none" rtlCol="0">
              <a:spAutoFit/>
            </a:bodyPr>
            <a:lstStyle/>
            <a:p>
              <a:pPr algn="ctr"/>
              <a:r>
                <a:rPr lang="en-US" sz="4400" dirty="0">
                  <a:solidFill>
                    <a:schemeClr val="accent1"/>
                  </a:solidFill>
                  <a:effectLst>
                    <a:outerShdw blurRad="38100" dist="12700" dir="5400000" algn="t" rotWithShape="0">
                      <a:prstClr val="black">
                        <a:alpha val="40000"/>
                      </a:prstClr>
                    </a:outerShdw>
                  </a:effectLst>
                </a:rPr>
                <a:t>100%</a:t>
              </a:r>
            </a:p>
          </p:txBody>
        </p:sp>
      </p:grpSp>
      <p:grpSp>
        <p:nvGrpSpPr>
          <p:cNvPr id="31" name="Group 30"/>
          <p:cNvGrpSpPr/>
          <p:nvPr/>
        </p:nvGrpSpPr>
        <p:grpSpPr>
          <a:xfrm>
            <a:off x="2125369" y="1940817"/>
            <a:ext cx="5752267" cy="1490472"/>
            <a:chOff x="1780405" y="2465410"/>
            <a:chExt cx="7669687" cy="1987296"/>
          </a:xfrm>
        </p:grpSpPr>
        <p:graphicFrame>
          <p:nvGraphicFramePr>
            <p:cNvPr id="32" name="EA Chart 25"/>
            <p:cNvGraphicFramePr/>
            <p:nvPr>
              <p:extLst>
                <p:ext uri="{D42A27DB-BD31-4B8C-83A1-F6EECF244321}">
                  <p14:modId xmlns:p14="http://schemas.microsoft.com/office/powerpoint/2010/main" val="4220776640"/>
                </p:ext>
              </p:extLst>
            </p:nvPr>
          </p:nvGraphicFramePr>
          <p:xfrm>
            <a:off x="5224883" y="2465410"/>
            <a:ext cx="2292096" cy="1987296"/>
          </p:xfrm>
          <a:graphic>
            <a:graphicData uri="http://schemas.openxmlformats.org/drawingml/2006/chart">
              <c:chart xmlns:c="http://schemas.openxmlformats.org/drawingml/2006/chart" xmlns:r="http://schemas.openxmlformats.org/officeDocument/2006/relationships" r:id="rId4"/>
            </a:graphicData>
          </a:graphic>
        </p:graphicFrame>
        <p:sp>
          <p:nvSpPr>
            <p:cNvPr id="33" name="TextBox 32"/>
            <p:cNvSpPr txBox="1"/>
            <p:nvPr/>
          </p:nvSpPr>
          <p:spPr>
            <a:xfrm>
              <a:off x="1780405" y="3063293"/>
              <a:ext cx="3319711" cy="1025921"/>
            </a:xfrm>
            <a:prstGeom prst="rect">
              <a:avLst/>
            </a:prstGeom>
            <a:noFill/>
          </p:spPr>
          <p:txBody>
            <a:bodyPr wrap="none" rtlCol="0">
              <a:spAutoFit/>
            </a:bodyPr>
            <a:lstStyle/>
            <a:p>
              <a:pPr algn="ctr"/>
              <a:r>
                <a:rPr lang="en-US" sz="4400" dirty="0">
                  <a:solidFill>
                    <a:schemeClr val="tx2"/>
                  </a:solidFill>
                  <a:effectLst>
                    <a:outerShdw blurRad="38100" dist="12700" dir="5400000" algn="t" rotWithShape="0">
                      <a:prstClr val="black">
                        <a:alpha val="40000"/>
                      </a:prstClr>
                    </a:outerShdw>
                  </a:effectLst>
                </a:rPr>
                <a:t>Economic</a:t>
              </a:r>
            </a:p>
          </p:txBody>
        </p:sp>
        <p:sp>
          <p:nvSpPr>
            <p:cNvPr id="34" name="TextBox 33"/>
            <p:cNvSpPr txBox="1"/>
            <p:nvPr/>
          </p:nvSpPr>
          <p:spPr>
            <a:xfrm>
              <a:off x="7808190" y="3255319"/>
              <a:ext cx="1641902" cy="1025921"/>
            </a:xfrm>
            <a:prstGeom prst="rect">
              <a:avLst/>
            </a:prstGeom>
            <a:noFill/>
          </p:spPr>
          <p:txBody>
            <a:bodyPr wrap="none" rtlCol="0">
              <a:spAutoFit/>
            </a:bodyPr>
            <a:lstStyle/>
            <a:p>
              <a:pPr algn="ctr"/>
              <a:r>
                <a:rPr lang="en-US" sz="4400" dirty="0">
                  <a:solidFill>
                    <a:schemeClr val="accent1"/>
                  </a:solidFill>
                  <a:effectLst>
                    <a:outerShdw blurRad="38100" dist="12700" dir="5400000" algn="t" rotWithShape="0">
                      <a:prstClr val="black">
                        <a:alpha val="40000"/>
                      </a:prstClr>
                    </a:outerShdw>
                  </a:effectLst>
                </a:rPr>
                <a:t>99%</a:t>
              </a:r>
            </a:p>
          </p:txBody>
        </p:sp>
      </p:grpSp>
      <p:grpSp>
        <p:nvGrpSpPr>
          <p:cNvPr id="35" name="Group 34"/>
          <p:cNvGrpSpPr/>
          <p:nvPr/>
        </p:nvGrpSpPr>
        <p:grpSpPr>
          <a:xfrm>
            <a:off x="2607750" y="3364502"/>
            <a:ext cx="5266678" cy="1490472"/>
            <a:chOff x="2423582" y="3394542"/>
            <a:chExt cx="7022236" cy="1987296"/>
          </a:xfrm>
        </p:grpSpPr>
        <p:graphicFrame>
          <p:nvGraphicFramePr>
            <p:cNvPr id="36" name="Final Pyhsical Chart 28"/>
            <p:cNvGraphicFramePr/>
            <p:nvPr>
              <p:extLst>
                <p:ext uri="{D42A27DB-BD31-4B8C-83A1-F6EECF244321}">
                  <p14:modId xmlns:p14="http://schemas.microsoft.com/office/powerpoint/2010/main" val="2184276989"/>
                </p:ext>
              </p:extLst>
            </p:nvPr>
          </p:nvGraphicFramePr>
          <p:xfrm>
            <a:off x="5224884" y="3394542"/>
            <a:ext cx="2292096" cy="1987296"/>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Box 36"/>
            <p:cNvSpPr txBox="1"/>
            <p:nvPr/>
          </p:nvSpPr>
          <p:spPr>
            <a:xfrm>
              <a:off x="2423582" y="4060147"/>
              <a:ext cx="2787516" cy="1025921"/>
            </a:xfrm>
            <a:prstGeom prst="rect">
              <a:avLst/>
            </a:prstGeom>
            <a:noFill/>
          </p:spPr>
          <p:txBody>
            <a:bodyPr wrap="none" rtlCol="0">
              <a:spAutoFit/>
            </a:bodyPr>
            <a:lstStyle/>
            <a:p>
              <a:pPr algn="ctr"/>
              <a:r>
                <a:rPr lang="en-US" sz="4400" dirty="0">
                  <a:solidFill>
                    <a:schemeClr val="tx2"/>
                  </a:solidFill>
                  <a:effectLst>
                    <a:outerShdw blurRad="38100" dist="12700" dir="5400000" algn="t" rotWithShape="0">
                      <a:prstClr val="black">
                        <a:alpha val="40000"/>
                      </a:prstClr>
                    </a:outerShdw>
                  </a:effectLst>
                </a:rPr>
                <a:t>Physical</a:t>
              </a:r>
            </a:p>
          </p:txBody>
        </p:sp>
        <p:sp>
          <p:nvSpPr>
            <p:cNvPr id="38" name="TextBox 37"/>
            <p:cNvSpPr txBox="1"/>
            <p:nvPr/>
          </p:nvSpPr>
          <p:spPr>
            <a:xfrm>
              <a:off x="7812465" y="4133207"/>
              <a:ext cx="1633353" cy="1025921"/>
            </a:xfrm>
            <a:prstGeom prst="rect">
              <a:avLst/>
            </a:prstGeom>
            <a:noFill/>
          </p:spPr>
          <p:txBody>
            <a:bodyPr wrap="none" rtlCol="0">
              <a:spAutoFit/>
            </a:bodyPr>
            <a:lstStyle/>
            <a:p>
              <a:pPr algn="ctr"/>
              <a:r>
                <a:rPr lang="en-US" sz="4400" dirty="0">
                  <a:solidFill>
                    <a:schemeClr val="accent1"/>
                  </a:solidFill>
                  <a:effectLst>
                    <a:outerShdw blurRad="38100" dist="12700" dir="5400000" algn="t" rotWithShape="0">
                      <a:prstClr val="black">
                        <a:alpha val="40000"/>
                      </a:prstClr>
                    </a:outerShdw>
                  </a:effectLst>
                </a:rPr>
                <a:t>98%</a:t>
              </a:r>
            </a:p>
          </p:txBody>
        </p:sp>
      </p:grpSp>
      <p:sp>
        <p:nvSpPr>
          <p:cNvPr id="39" name="TextBox 38"/>
          <p:cNvSpPr txBox="1"/>
          <p:nvPr/>
        </p:nvSpPr>
        <p:spPr>
          <a:xfrm>
            <a:off x="842365" y="6413555"/>
            <a:ext cx="4889679" cy="307777"/>
          </a:xfrm>
          <a:prstGeom prst="rect">
            <a:avLst/>
          </a:prstGeom>
          <a:noFill/>
        </p:spPr>
        <p:txBody>
          <a:bodyPr wrap="square" rtlCol="0">
            <a:spAutoFit/>
          </a:bodyPr>
          <a:lstStyle/>
          <a:p>
            <a:r>
              <a:rPr lang="en-US" sz="1400" i="1" dirty="0">
                <a:solidFill>
                  <a:schemeClr val="tx2"/>
                </a:solidFill>
              </a:rPr>
              <a:t>Adams, Sullivan, </a:t>
            </a:r>
            <a:r>
              <a:rPr lang="en-US" sz="1400" i="1" dirty="0" err="1">
                <a:solidFill>
                  <a:schemeClr val="tx2"/>
                </a:solidFill>
              </a:rPr>
              <a:t>Bybee</a:t>
            </a:r>
            <a:r>
              <a:rPr lang="en-US" sz="1400" i="1" dirty="0">
                <a:solidFill>
                  <a:schemeClr val="tx2"/>
                </a:solidFill>
              </a:rPr>
              <a:t>, &amp; </a:t>
            </a:r>
            <a:r>
              <a:rPr lang="en-US" sz="1400" i="1" dirty="0" err="1">
                <a:solidFill>
                  <a:schemeClr val="tx2"/>
                </a:solidFill>
              </a:rPr>
              <a:t>Greeson</a:t>
            </a:r>
            <a:r>
              <a:rPr lang="en-US" sz="1400" i="1" dirty="0">
                <a:solidFill>
                  <a:schemeClr val="tx2"/>
                </a:solidFill>
              </a:rPr>
              <a:t>, 2008</a:t>
            </a:r>
          </a:p>
        </p:txBody>
      </p:sp>
    </p:spTree>
    <p:extLst>
      <p:ext uri="{BB962C8B-B14F-4D97-AF65-F5344CB8AC3E}">
        <p14:creationId xmlns:p14="http://schemas.microsoft.com/office/powerpoint/2010/main" val="3896042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254046939"/>
              </p:ext>
            </p:extLst>
          </p:nvPr>
        </p:nvGraphicFramePr>
        <p:xfrm>
          <a:off x="503499" y="471671"/>
          <a:ext cx="8137002" cy="5914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666891" y="2905780"/>
            <a:ext cx="2165230" cy="1046440"/>
          </a:xfrm>
          <a:prstGeom prst="rect">
            <a:avLst/>
          </a:prstGeom>
          <a:noFill/>
        </p:spPr>
        <p:txBody>
          <a:bodyPr wrap="square" rtlCol="0">
            <a:spAutoFit/>
          </a:bodyPr>
          <a:lstStyle/>
          <a:p>
            <a:r>
              <a:rPr lang="en-US" sz="3100" dirty="0">
                <a:solidFill>
                  <a:schemeClr val="bg1"/>
                </a:solidFill>
              </a:rPr>
              <a:t>Financial Exploitation</a:t>
            </a:r>
            <a:endParaRPr lang="en-US" sz="3100" b="1" dirty="0">
              <a:solidFill>
                <a:schemeClr val="bg1"/>
              </a:solidFill>
            </a:endParaRPr>
          </a:p>
        </p:txBody>
      </p:sp>
    </p:spTree>
    <p:extLst>
      <p:ext uri="{BB962C8B-B14F-4D97-AF65-F5344CB8AC3E}">
        <p14:creationId xmlns:p14="http://schemas.microsoft.com/office/powerpoint/2010/main" val="2509671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grayscl/>
            <a:lum bright="-7000"/>
            <a:extLst>
              <a:ext uri="{28A0092B-C50C-407E-A947-70E740481C1C}">
                <a14:useLocalDpi xmlns:a14="http://schemas.microsoft.com/office/drawing/2010/main" val="0"/>
              </a:ext>
            </a:extLst>
          </a:blip>
          <a:srcRect r="20141"/>
          <a:stretch/>
        </p:blipFill>
        <p:spPr>
          <a:xfrm>
            <a:off x="2566119" y="966463"/>
            <a:ext cx="5956780" cy="4968316"/>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grpSp>
        <p:nvGrpSpPr>
          <p:cNvPr id="27" name="Group 26"/>
          <p:cNvGrpSpPr/>
          <p:nvPr/>
        </p:nvGrpSpPr>
        <p:grpSpPr>
          <a:xfrm>
            <a:off x="2629150" y="2538378"/>
            <a:ext cx="5976189" cy="1824489"/>
            <a:chOff x="2629148" y="2661246"/>
            <a:chExt cx="5976189" cy="1824489"/>
          </a:xfrm>
        </p:grpSpPr>
        <p:sp>
          <p:nvSpPr>
            <p:cNvPr id="25" name="Rectangle 24"/>
            <p:cNvSpPr/>
            <p:nvPr/>
          </p:nvSpPr>
          <p:spPr>
            <a:xfrm>
              <a:off x="2629148" y="2661246"/>
              <a:ext cx="5913160" cy="1824489"/>
            </a:xfrm>
            <a:prstGeom prst="rect">
              <a:avLst/>
            </a:prstGeom>
            <a:solidFill>
              <a:schemeClr val="bg1">
                <a:lumMod val="95000"/>
                <a:alpha val="5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000" b="1" dirty="0">
                <a:solidFill>
                  <a:schemeClr val="tx1"/>
                </a:solidFill>
              </a:endParaRPr>
            </a:p>
          </p:txBody>
        </p:sp>
        <p:sp>
          <p:nvSpPr>
            <p:cNvPr id="26" name="TextBox 25"/>
            <p:cNvSpPr txBox="1"/>
            <p:nvPr/>
          </p:nvSpPr>
          <p:spPr>
            <a:xfrm>
              <a:off x="3298402" y="2819938"/>
              <a:ext cx="5306935" cy="1508105"/>
            </a:xfrm>
            <a:prstGeom prst="rect">
              <a:avLst/>
            </a:prstGeom>
            <a:noFill/>
          </p:spPr>
          <p:txBody>
            <a:bodyPr wrap="square" rtlCol="0">
              <a:spAutoFit/>
            </a:bodyPr>
            <a:lstStyle/>
            <a:p>
              <a:pPr>
                <a:spcAft>
                  <a:spcPts val="1200"/>
                </a:spcAft>
              </a:pPr>
              <a:r>
                <a:rPr lang="en-US" b="1" dirty="0"/>
                <a:t>Restricting access to or use of resources</a:t>
              </a:r>
            </a:p>
            <a:p>
              <a:pPr marL="457200" indent="-223838">
                <a:spcAft>
                  <a:spcPts val="600"/>
                </a:spcAft>
                <a:buFont typeface="Arial" panose="020B0604020202020204" pitchFamily="34" charset="0"/>
                <a:buChar char="•"/>
              </a:pPr>
              <a:r>
                <a:rPr lang="en-US" dirty="0"/>
                <a:t>Restricting income generation</a:t>
              </a:r>
            </a:p>
            <a:p>
              <a:pPr marL="457200" indent="-223838">
                <a:spcAft>
                  <a:spcPts val="600"/>
                </a:spcAft>
                <a:buFont typeface="Arial" panose="020B0604020202020204" pitchFamily="34" charset="0"/>
                <a:buChar char="•"/>
              </a:pPr>
              <a:r>
                <a:rPr lang="en-US" dirty="0"/>
                <a:t>Restricting use of money or property</a:t>
              </a:r>
            </a:p>
            <a:p>
              <a:pPr marL="457200" indent="-223838">
                <a:spcAft>
                  <a:spcPts val="600"/>
                </a:spcAft>
                <a:buFont typeface="Arial" panose="020B0604020202020204" pitchFamily="34" charset="0"/>
                <a:buChar char="•"/>
              </a:pPr>
              <a:r>
                <a:rPr lang="en-US" dirty="0"/>
                <a:t>Restricting access to financial information</a:t>
              </a:r>
            </a:p>
          </p:txBody>
        </p:sp>
      </p:grpSp>
      <p:grpSp>
        <p:nvGrpSpPr>
          <p:cNvPr id="7" name="Group 6"/>
          <p:cNvGrpSpPr/>
          <p:nvPr/>
        </p:nvGrpSpPr>
        <p:grpSpPr>
          <a:xfrm>
            <a:off x="814244" y="966463"/>
            <a:ext cx="4968316" cy="4968316"/>
            <a:chOff x="1525195" y="473173"/>
            <a:chExt cx="4968316" cy="4968316"/>
          </a:xfrm>
        </p:grpSpPr>
        <p:sp>
          <p:nvSpPr>
            <p:cNvPr id="8" name="Partial Circle 7"/>
            <p:cNvSpPr/>
            <p:nvPr/>
          </p:nvSpPr>
          <p:spPr>
            <a:xfrm>
              <a:off x="1525195" y="473173"/>
              <a:ext cx="4968316" cy="4968316"/>
            </a:xfrm>
            <a:prstGeom prst="pie">
              <a:avLst>
                <a:gd name="adj1" fmla="val 5400000"/>
                <a:gd name="adj2" fmla="val 16200000"/>
              </a:avLst>
            </a:prstGeom>
            <a:ln>
              <a:noFill/>
            </a:ln>
          </p:spPr>
          <p:style>
            <a:lnRef idx="2">
              <a:schemeClr val="lt1">
                <a:hueOff val="0"/>
                <a:satOff val="0"/>
                <a:lumOff val="0"/>
                <a:alphaOff val="0"/>
              </a:schemeClr>
            </a:lnRef>
            <a:fillRef idx="1">
              <a:schemeClr val="accent1">
                <a:shade val="80000"/>
                <a:hueOff val="196635"/>
                <a:satOff val="1212"/>
                <a:lumOff val="23212"/>
                <a:alphaOff val="0"/>
              </a:schemeClr>
            </a:fillRef>
            <a:effectRef idx="0">
              <a:schemeClr val="accent1">
                <a:shade val="80000"/>
                <a:hueOff val="196635"/>
                <a:satOff val="1212"/>
                <a:lumOff val="23212"/>
                <a:alphaOff val="0"/>
              </a:schemeClr>
            </a:effectRef>
            <a:fontRef idx="minor">
              <a:schemeClr val="lt1"/>
            </a:fontRef>
          </p:style>
        </p:sp>
        <p:sp>
          <p:nvSpPr>
            <p:cNvPr id="9" name="Partial Circle 4"/>
            <p:cNvSpPr txBox="1"/>
            <p:nvPr/>
          </p:nvSpPr>
          <p:spPr>
            <a:xfrm>
              <a:off x="2234955" y="1212505"/>
              <a:ext cx="1744825" cy="3489651"/>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algn="ctr" defTabSz="1422400">
                <a:lnSpc>
                  <a:spcPct val="90000"/>
                </a:lnSpc>
                <a:spcBef>
                  <a:spcPct val="0"/>
                </a:spcBef>
                <a:spcAft>
                  <a:spcPct val="35000"/>
                </a:spcAft>
              </a:pPr>
              <a:r>
                <a:rPr lang="en-US" sz="3200" dirty="0"/>
                <a:t>Financial Control</a:t>
              </a:r>
            </a:p>
          </p:txBody>
        </p:sp>
      </p:grpSp>
    </p:spTree>
    <p:extLst>
      <p:ext uri="{BB962C8B-B14F-4D97-AF65-F5344CB8AC3E}">
        <p14:creationId xmlns:p14="http://schemas.microsoft.com/office/powerpoint/2010/main" val="19012666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grayscl/>
            <a:extLst>
              <a:ext uri="{28A0092B-C50C-407E-A947-70E740481C1C}">
                <a14:useLocalDpi xmlns:a14="http://schemas.microsoft.com/office/drawing/2010/main" val="0"/>
              </a:ext>
            </a:extLst>
          </a:blip>
          <a:srcRect l="8140" r="10306"/>
          <a:stretch/>
        </p:blipFill>
        <p:spPr>
          <a:xfrm>
            <a:off x="747440" y="940926"/>
            <a:ext cx="5927740" cy="4965192"/>
          </a:xfrm>
          <a:prstGeom prst="roundRect">
            <a:avLst>
              <a:gd name="adj" fmla="val 16667"/>
            </a:avLst>
          </a:prstGeom>
          <a:ln>
            <a:noFill/>
          </a:ln>
          <a:effectLst/>
        </p:spPr>
      </p:pic>
      <p:grpSp>
        <p:nvGrpSpPr>
          <p:cNvPr id="14" name="Group 13"/>
          <p:cNvGrpSpPr/>
          <p:nvPr/>
        </p:nvGrpSpPr>
        <p:grpSpPr>
          <a:xfrm>
            <a:off x="747442" y="2611706"/>
            <a:ext cx="5913160" cy="1827769"/>
            <a:chOff x="2629148" y="2661246"/>
            <a:chExt cx="5913160" cy="1827769"/>
          </a:xfrm>
        </p:grpSpPr>
        <p:sp>
          <p:nvSpPr>
            <p:cNvPr id="15" name="Rectangle 14"/>
            <p:cNvSpPr/>
            <p:nvPr/>
          </p:nvSpPr>
          <p:spPr>
            <a:xfrm>
              <a:off x="2629148" y="2661246"/>
              <a:ext cx="5913160" cy="1824489"/>
            </a:xfrm>
            <a:prstGeom prst="rect">
              <a:avLst/>
            </a:prstGeom>
            <a:solidFill>
              <a:schemeClr val="bg1">
                <a:lumMod val="95000"/>
                <a:alpha val="5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000" b="1" dirty="0">
                <a:solidFill>
                  <a:schemeClr val="tx1"/>
                </a:solidFill>
              </a:endParaRPr>
            </a:p>
          </p:txBody>
        </p:sp>
        <p:sp>
          <p:nvSpPr>
            <p:cNvPr id="16" name="TextBox 15"/>
            <p:cNvSpPr txBox="1"/>
            <p:nvPr/>
          </p:nvSpPr>
          <p:spPr>
            <a:xfrm>
              <a:off x="2941023" y="2703911"/>
              <a:ext cx="5601285" cy="1785104"/>
            </a:xfrm>
            <a:prstGeom prst="rect">
              <a:avLst/>
            </a:prstGeom>
            <a:noFill/>
          </p:spPr>
          <p:txBody>
            <a:bodyPr wrap="square" rtlCol="0">
              <a:spAutoFit/>
            </a:bodyPr>
            <a:lstStyle/>
            <a:p>
              <a:pPr>
                <a:spcAft>
                  <a:spcPts val="1200"/>
                </a:spcAft>
              </a:pPr>
              <a:r>
                <a:rPr lang="en-US" b="1" dirty="0"/>
                <a:t>Unfairly using resources for one’s </a:t>
              </a:r>
              <a:br>
                <a:rPr lang="en-US" b="1" dirty="0"/>
              </a:br>
              <a:r>
                <a:rPr lang="en-US" b="1" dirty="0"/>
                <a:t>own advantage</a:t>
              </a:r>
            </a:p>
            <a:p>
              <a:pPr marL="457200" indent="-223838">
                <a:spcAft>
                  <a:spcPts val="600"/>
                </a:spcAft>
                <a:buFont typeface="Arial" panose="020B0604020202020204" pitchFamily="34" charset="0"/>
                <a:buChar char="•"/>
              </a:pPr>
              <a:r>
                <a:rPr lang="en-US" dirty="0"/>
                <a:t>Spending money</a:t>
              </a:r>
            </a:p>
            <a:p>
              <a:pPr marL="457200" indent="-223838">
                <a:spcAft>
                  <a:spcPts val="600"/>
                </a:spcAft>
                <a:buFont typeface="Arial" panose="020B0604020202020204" pitchFamily="34" charset="0"/>
                <a:buChar char="•"/>
              </a:pPr>
              <a:r>
                <a:rPr lang="en-US" dirty="0"/>
                <a:t>Stealing money or property</a:t>
              </a:r>
            </a:p>
            <a:p>
              <a:pPr marL="457200" indent="-223838">
                <a:spcAft>
                  <a:spcPts val="600"/>
                </a:spcAft>
                <a:buFont typeface="Arial" panose="020B0604020202020204" pitchFamily="34" charset="0"/>
                <a:buChar char="•"/>
              </a:pPr>
              <a:r>
                <a:rPr lang="en-US" dirty="0"/>
                <a:t>Generating debt</a:t>
              </a:r>
            </a:p>
          </p:txBody>
        </p:sp>
      </p:grpSp>
      <p:grpSp>
        <p:nvGrpSpPr>
          <p:cNvPr id="13" name="Financial Exploitation"/>
          <p:cNvGrpSpPr/>
          <p:nvPr/>
        </p:nvGrpSpPr>
        <p:grpSpPr>
          <a:xfrm>
            <a:off x="3406445" y="944842"/>
            <a:ext cx="4968316" cy="4968316"/>
            <a:chOff x="3406445" y="944842"/>
            <a:chExt cx="4968316" cy="4968316"/>
          </a:xfrm>
        </p:grpSpPr>
        <p:sp>
          <p:nvSpPr>
            <p:cNvPr id="5" name="Freeform 4"/>
            <p:cNvSpPr/>
            <p:nvPr/>
          </p:nvSpPr>
          <p:spPr>
            <a:xfrm>
              <a:off x="3406445" y="944842"/>
              <a:ext cx="4968316" cy="4968316"/>
            </a:xfrm>
            <a:custGeom>
              <a:avLst/>
              <a:gdLst>
                <a:gd name="connsiteX0" fmla="*/ 2484158 w 4968316"/>
                <a:gd name="connsiteY0" fmla="*/ 0 h 4968316"/>
                <a:gd name="connsiteX1" fmla="*/ 4968316 w 4968316"/>
                <a:gd name="connsiteY1" fmla="*/ 2484158 h 4968316"/>
                <a:gd name="connsiteX2" fmla="*/ 2484158 w 4968316"/>
                <a:gd name="connsiteY2" fmla="*/ 4968316 h 4968316"/>
                <a:gd name="connsiteX3" fmla="*/ 2484158 w 4968316"/>
                <a:gd name="connsiteY3" fmla="*/ 2484158 h 4968316"/>
                <a:gd name="connsiteX4" fmla="*/ 2484158 w 4968316"/>
                <a:gd name="connsiteY4" fmla="*/ 0 h 496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316" h="4968316">
                  <a:moveTo>
                    <a:pt x="2484158" y="0"/>
                  </a:moveTo>
                  <a:cubicBezTo>
                    <a:pt x="3856121" y="0"/>
                    <a:pt x="4968316" y="1112195"/>
                    <a:pt x="4968316" y="2484158"/>
                  </a:cubicBezTo>
                  <a:cubicBezTo>
                    <a:pt x="4968316" y="3856121"/>
                    <a:pt x="3856121" y="4968316"/>
                    <a:pt x="2484158" y="4968316"/>
                  </a:cubicBezTo>
                  <a:lnTo>
                    <a:pt x="2484158" y="2484158"/>
                  </a:lnTo>
                  <a:lnTo>
                    <a:pt x="2484158" y="0"/>
                  </a:lnTo>
                  <a:close/>
                </a:path>
              </a:pathLst>
            </a:custGeom>
            <a:ln>
              <a:noFill/>
            </a:ln>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2517178" tIns="772352" rIns="772353" bIns="772353" numCol="1" spcCol="1270" anchor="ctr" anchorCtr="0">
              <a:noAutofit/>
            </a:bodyPr>
            <a:lstStyle/>
            <a:p>
              <a:pPr algn="ctr" defTabSz="1155700">
                <a:lnSpc>
                  <a:spcPct val="90000"/>
                </a:lnSpc>
                <a:spcBef>
                  <a:spcPct val="0"/>
                </a:spcBef>
                <a:spcAft>
                  <a:spcPct val="35000"/>
                </a:spcAft>
              </a:pPr>
              <a:endParaRPr lang="en-US" sz="2600" dirty="0"/>
            </a:p>
          </p:txBody>
        </p:sp>
        <p:sp>
          <p:nvSpPr>
            <p:cNvPr id="4" name="TextBox 3"/>
            <p:cNvSpPr txBox="1"/>
            <p:nvPr/>
          </p:nvSpPr>
          <p:spPr>
            <a:xfrm>
              <a:off x="5926348" y="2982724"/>
              <a:ext cx="2165230" cy="892552"/>
            </a:xfrm>
            <a:prstGeom prst="rect">
              <a:avLst/>
            </a:prstGeom>
            <a:noFill/>
          </p:spPr>
          <p:txBody>
            <a:bodyPr wrap="square" rtlCol="0">
              <a:spAutoFit/>
            </a:bodyPr>
            <a:lstStyle/>
            <a:p>
              <a:r>
                <a:rPr lang="en-US" sz="2600" dirty="0">
                  <a:solidFill>
                    <a:schemeClr val="bg1"/>
                  </a:solidFill>
                </a:rPr>
                <a:t>Financial Exploitation</a:t>
              </a:r>
              <a:endParaRPr lang="en-US" sz="2600" b="1" dirty="0">
                <a:solidFill>
                  <a:schemeClr val="bg1"/>
                </a:solidFill>
              </a:endParaRPr>
            </a:p>
          </p:txBody>
        </p:sp>
      </p:grpSp>
    </p:spTree>
    <p:extLst>
      <p:ext uri="{BB962C8B-B14F-4D97-AF65-F5344CB8AC3E}">
        <p14:creationId xmlns:p14="http://schemas.microsoft.com/office/powerpoint/2010/main" val="2082369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grayscl/>
            <a:extLst>
              <a:ext uri="{28A0092B-C50C-407E-A947-70E740481C1C}">
                <a14:useLocalDpi xmlns:a14="http://schemas.microsoft.com/office/drawing/2010/main" val="0"/>
              </a:ext>
            </a:extLst>
          </a:blip>
          <a:srcRect l="8140" r="10306"/>
          <a:stretch/>
        </p:blipFill>
        <p:spPr>
          <a:xfrm>
            <a:off x="747440" y="940926"/>
            <a:ext cx="5927740" cy="4965192"/>
          </a:xfrm>
          <a:prstGeom prst="roundRect">
            <a:avLst>
              <a:gd name="adj" fmla="val 16667"/>
            </a:avLst>
          </a:prstGeom>
          <a:ln>
            <a:noFill/>
          </a:ln>
          <a:effectLst/>
        </p:spPr>
      </p:pic>
      <p:grpSp>
        <p:nvGrpSpPr>
          <p:cNvPr id="14" name="Group 13"/>
          <p:cNvGrpSpPr/>
          <p:nvPr/>
        </p:nvGrpSpPr>
        <p:grpSpPr>
          <a:xfrm>
            <a:off x="747442" y="2611706"/>
            <a:ext cx="5913160" cy="1827769"/>
            <a:chOff x="2629148" y="2661246"/>
            <a:chExt cx="5913160" cy="1827769"/>
          </a:xfrm>
        </p:grpSpPr>
        <p:sp>
          <p:nvSpPr>
            <p:cNvPr id="15" name="Rectangle 14"/>
            <p:cNvSpPr/>
            <p:nvPr/>
          </p:nvSpPr>
          <p:spPr>
            <a:xfrm>
              <a:off x="2629148" y="2661246"/>
              <a:ext cx="5913160" cy="1824489"/>
            </a:xfrm>
            <a:prstGeom prst="rect">
              <a:avLst/>
            </a:prstGeom>
            <a:solidFill>
              <a:schemeClr val="bg1">
                <a:lumMod val="95000"/>
                <a:alpha val="5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000" b="1" dirty="0">
                <a:solidFill>
                  <a:schemeClr val="tx1"/>
                </a:solidFill>
              </a:endParaRPr>
            </a:p>
          </p:txBody>
        </p:sp>
        <p:sp>
          <p:nvSpPr>
            <p:cNvPr id="16" name="TextBox 15"/>
            <p:cNvSpPr txBox="1"/>
            <p:nvPr/>
          </p:nvSpPr>
          <p:spPr>
            <a:xfrm>
              <a:off x="2941023" y="2703911"/>
              <a:ext cx="5601285" cy="1785104"/>
            </a:xfrm>
            <a:prstGeom prst="rect">
              <a:avLst/>
            </a:prstGeom>
            <a:noFill/>
          </p:spPr>
          <p:txBody>
            <a:bodyPr wrap="square" rtlCol="0">
              <a:spAutoFit/>
            </a:bodyPr>
            <a:lstStyle/>
            <a:p>
              <a:pPr>
                <a:spcAft>
                  <a:spcPts val="1200"/>
                </a:spcAft>
              </a:pPr>
              <a:r>
                <a:rPr lang="en-US" b="1" dirty="0"/>
                <a:t>Unfairly using resources for one’s </a:t>
              </a:r>
              <a:br>
                <a:rPr lang="en-US" b="1" dirty="0"/>
              </a:br>
              <a:r>
                <a:rPr lang="en-US" b="1" dirty="0"/>
                <a:t>own advantage</a:t>
              </a:r>
            </a:p>
            <a:p>
              <a:pPr marL="457200" indent="-223838">
                <a:spcAft>
                  <a:spcPts val="600"/>
                </a:spcAft>
                <a:buFont typeface="Arial" panose="020B0604020202020204" pitchFamily="34" charset="0"/>
                <a:buChar char="•"/>
              </a:pPr>
              <a:r>
                <a:rPr lang="en-US" dirty="0"/>
                <a:t>Spending money</a:t>
              </a:r>
            </a:p>
            <a:p>
              <a:pPr marL="457200" indent="-223838">
                <a:spcAft>
                  <a:spcPts val="600"/>
                </a:spcAft>
                <a:buFont typeface="Arial" panose="020B0604020202020204" pitchFamily="34" charset="0"/>
                <a:buChar char="•"/>
              </a:pPr>
              <a:r>
                <a:rPr lang="en-US" dirty="0"/>
                <a:t>Stealing money or property</a:t>
              </a:r>
            </a:p>
            <a:p>
              <a:pPr marL="457200" indent="-223838">
                <a:spcAft>
                  <a:spcPts val="600"/>
                </a:spcAft>
                <a:buFont typeface="Arial" panose="020B0604020202020204" pitchFamily="34" charset="0"/>
                <a:buChar char="•"/>
              </a:pPr>
              <a:r>
                <a:rPr lang="en-US" dirty="0"/>
                <a:t>Generating debt</a:t>
              </a:r>
            </a:p>
          </p:txBody>
        </p:sp>
      </p:grpSp>
      <p:grpSp>
        <p:nvGrpSpPr>
          <p:cNvPr id="13" name="Financial Exploitation"/>
          <p:cNvGrpSpPr/>
          <p:nvPr/>
        </p:nvGrpSpPr>
        <p:grpSpPr>
          <a:xfrm>
            <a:off x="3406445" y="944842"/>
            <a:ext cx="4968316" cy="4968316"/>
            <a:chOff x="3406445" y="944842"/>
            <a:chExt cx="4968316" cy="4968316"/>
          </a:xfrm>
        </p:grpSpPr>
        <p:sp>
          <p:nvSpPr>
            <p:cNvPr id="5" name="Freeform 4"/>
            <p:cNvSpPr/>
            <p:nvPr/>
          </p:nvSpPr>
          <p:spPr>
            <a:xfrm>
              <a:off x="3406445" y="944842"/>
              <a:ext cx="4968316" cy="4968316"/>
            </a:xfrm>
            <a:custGeom>
              <a:avLst/>
              <a:gdLst>
                <a:gd name="connsiteX0" fmla="*/ 2484158 w 4968316"/>
                <a:gd name="connsiteY0" fmla="*/ 0 h 4968316"/>
                <a:gd name="connsiteX1" fmla="*/ 4968316 w 4968316"/>
                <a:gd name="connsiteY1" fmla="*/ 2484158 h 4968316"/>
                <a:gd name="connsiteX2" fmla="*/ 2484158 w 4968316"/>
                <a:gd name="connsiteY2" fmla="*/ 4968316 h 4968316"/>
                <a:gd name="connsiteX3" fmla="*/ 2484158 w 4968316"/>
                <a:gd name="connsiteY3" fmla="*/ 2484158 h 4968316"/>
                <a:gd name="connsiteX4" fmla="*/ 2484158 w 4968316"/>
                <a:gd name="connsiteY4" fmla="*/ 0 h 496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316" h="4968316">
                  <a:moveTo>
                    <a:pt x="2484158" y="0"/>
                  </a:moveTo>
                  <a:cubicBezTo>
                    <a:pt x="3856121" y="0"/>
                    <a:pt x="4968316" y="1112195"/>
                    <a:pt x="4968316" y="2484158"/>
                  </a:cubicBezTo>
                  <a:cubicBezTo>
                    <a:pt x="4968316" y="3856121"/>
                    <a:pt x="3856121" y="4968316"/>
                    <a:pt x="2484158" y="4968316"/>
                  </a:cubicBezTo>
                  <a:lnTo>
                    <a:pt x="2484158" y="2484158"/>
                  </a:lnTo>
                  <a:lnTo>
                    <a:pt x="2484158" y="0"/>
                  </a:lnTo>
                  <a:close/>
                </a:path>
              </a:pathLst>
            </a:custGeom>
            <a:ln>
              <a:noFill/>
            </a:ln>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2517178" tIns="772352" rIns="772353" bIns="772353" numCol="1" spcCol="1270" anchor="ctr" anchorCtr="0">
              <a:noAutofit/>
            </a:bodyPr>
            <a:lstStyle/>
            <a:p>
              <a:pPr algn="ctr" defTabSz="1155700">
                <a:lnSpc>
                  <a:spcPct val="90000"/>
                </a:lnSpc>
                <a:spcBef>
                  <a:spcPct val="0"/>
                </a:spcBef>
                <a:spcAft>
                  <a:spcPct val="35000"/>
                </a:spcAft>
              </a:pPr>
              <a:endParaRPr lang="en-US" sz="2600" dirty="0"/>
            </a:p>
          </p:txBody>
        </p:sp>
        <p:sp>
          <p:nvSpPr>
            <p:cNvPr id="4" name="TextBox 3"/>
            <p:cNvSpPr txBox="1"/>
            <p:nvPr/>
          </p:nvSpPr>
          <p:spPr>
            <a:xfrm>
              <a:off x="5926348" y="2982724"/>
              <a:ext cx="2165230" cy="892552"/>
            </a:xfrm>
            <a:prstGeom prst="rect">
              <a:avLst/>
            </a:prstGeom>
            <a:noFill/>
          </p:spPr>
          <p:txBody>
            <a:bodyPr wrap="square" rtlCol="0">
              <a:spAutoFit/>
            </a:bodyPr>
            <a:lstStyle/>
            <a:p>
              <a:r>
                <a:rPr lang="en-US" sz="2600" dirty="0">
                  <a:solidFill>
                    <a:schemeClr val="bg1"/>
                  </a:solidFill>
                </a:rPr>
                <a:t>Financial Exploitation</a:t>
              </a:r>
              <a:endParaRPr lang="en-US" sz="2600" b="1" dirty="0">
                <a:solidFill>
                  <a:schemeClr val="bg1"/>
                </a:solidFill>
              </a:endParaRPr>
            </a:p>
          </p:txBody>
        </p:sp>
      </p:grpSp>
      <p:sp>
        <p:nvSpPr>
          <p:cNvPr id="18" name="Oval 17"/>
          <p:cNvSpPr/>
          <p:nvPr/>
        </p:nvSpPr>
        <p:spPr>
          <a:xfrm>
            <a:off x="1233577" y="4045789"/>
            <a:ext cx="2626382" cy="393684"/>
          </a:xfrm>
          <a:prstGeom prst="ellipse">
            <a:avLst/>
          </a:prstGeom>
          <a:noFill/>
          <a:ln w="28575">
            <a:solidFill>
              <a:schemeClr val="accent1"/>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658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Our Research</a:t>
            </a:r>
          </a:p>
        </p:txBody>
      </p:sp>
      <p:sp>
        <p:nvSpPr>
          <p:cNvPr id="3" name="Content Placeholder 2"/>
          <p:cNvSpPr>
            <a:spLocks noGrp="1"/>
          </p:cNvSpPr>
          <p:nvPr>
            <p:ph idx="1"/>
          </p:nvPr>
        </p:nvSpPr>
        <p:spPr>
          <a:xfrm>
            <a:off x="2901952" y="864108"/>
            <a:ext cx="5778223" cy="5120640"/>
          </a:xfrm>
        </p:spPr>
        <p:txBody>
          <a:bodyPr>
            <a:normAutofit/>
          </a:bodyPr>
          <a:lstStyle/>
          <a:p>
            <a:pPr>
              <a:spcBef>
                <a:spcPts val="2400"/>
              </a:spcBef>
            </a:pPr>
            <a:r>
              <a:rPr lang="en-US" sz="2500" dirty="0"/>
              <a:t>Development of the Scale of Economic Abuse (Adams, et al, 2008) </a:t>
            </a:r>
          </a:p>
          <a:p>
            <a:pPr>
              <a:spcBef>
                <a:spcPts val="2400"/>
              </a:spcBef>
            </a:pPr>
            <a:r>
              <a:rPr lang="en-US" sz="2500" dirty="0"/>
              <a:t>Study of DV Professionals (</a:t>
            </a:r>
            <a:r>
              <a:rPr lang="en-US" sz="2500" dirty="0" err="1"/>
              <a:t>Littwin</a:t>
            </a:r>
            <a:r>
              <a:rPr lang="en-US" sz="2500" dirty="0"/>
              <a:t>, 2012)</a:t>
            </a:r>
          </a:p>
          <a:p>
            <a:pPr>
              <a:spcBef>
                <a:spcPts val="2400"/>
              </a:spcBef>
            </a:pPr>
            <a:r>
              <a:rPr lang="en-US" sz="2500" dirty="0"/>
              <a:t>In-depth interviews with coerced debt survivors (Adams &amp; </a:t>
            </a:r>
            <a:r>
              <a:rPr lang="en-US" sz="2500" dirty="0" err="1"/>
              <a:t>Littwin</a:t>
            </a:r>
            <a:r>
              <a:rPr lang="en-US" sz="2500" dirty="0"/>
              <a:t>, in progress)</a:t>
            </a:r>
          </a:p>
          <a:p>
            <a:pPr>
              <a:spcBef>
                <a:spcPts val="2400"/>
              </a:spcBef>
            </a:pPr>
            <a:r>
              <a:rPr lang="en-US" sz="2500" dirty="0"/>
              <a:t>National Domestic Violence Hotline Survey (Adams &amp; </a:t>
            </a:r>
            <a:r>
              <a:rPr lang="en-US" sz="2500" dirty="0" err="1"/>
              <a:t>Littwin</a:t>
            </a:r>
            <a:r>
              <a:rPr lang="en-US" sz="2500" dirty="0"/>
              <a:t>, in progress)</a:t>
            </a:r>
          </a:p>
        </p:txBody>
      </p:sp>
    </p:spTree>
    <p:extLst>
      <p:ext uri="{BB962C8B-B14F-4D97-AF65-F5344CB8AC3E}">
        <p14:creationId xmlns:p14="http://schemas.microsoft.com/office/powerpoint/2010/main" val="797928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National DV Hotline Survey</a:t>
            </a:r>
          </a:p>
        </p:txBody>
      </p:sp>
      <p:sp>
        <p:nvSpPr>
          <p:cNvPr id="3" name="Content Placeholder 2"/>
          <p:cNvSpPr>
            <a:spLocks noGrp="1"/>
          </p:cNvSpPr>
          <p:nvPr>
            <p:ph idx="1"/>
          </p:nvPr>
        </p:nvSpPr>
        <p:spPr/>
        <p:txBody>
          <a:bodyPr/>
          <a:lstStyle/>
          <a:p>
            <a:r>
              <a:rPr lang="en-US" sz="3000" dirty="0"/>
              <a:t>10 questions about coerced debt and its effects</a:t>
            </a:r>
          </a:p>
          <a:p>
            <a:r>
              <a:rPr lang="en-US" sz="3000" dirty="0"/>
              <a:t>Administered by hotline staff</a:t>
            </a:r>
          </a:p>
          <a:p>
            <a:r>
              <a:rPr lang="en-US" sz="3000" dirty="0"/>
              <a:t>1816 English-speaking female callers over age 18</a:t>
            </a:r>
          </a:p>
          <a:p>
            <a:endParaRPr lang="en-US" dirty="0"/>
          </a:p>
        </p:txBody>
      </p:sp>
    </p:spTree>
    <p:extLst>
      <p:ext uri="{BB962C8B-B14F-4D97-AF65-F5344CB8AC3E}">
        <p14:creationId xmlns:p14="http://schemas.microsoft.com/office/powerpoint/2010/main" val="4014521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National DV Hotline Survey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09652140"/>
              </p:ext>
            </p:extLst>
          </p:nvPr>
        </p:nvGraphicFramePr>
        <p:xfrm>
          <a:off x="2703442" y="1400839"/>
          <a:ext cx="6149009" cy="460118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4187685" y="568547"/>
            <a:ext cx="3180522" cy="553998"/>
          </a:xfrm>
          <a:prstGeom prst="rect">
            <a:avLst/>
          </a:prstGeom>
          <a:noFill/>
        </p:spPr>
        <p:txBody>
          <a:bodyPr wrap="square" rtlCol="0">
            <a:spAutoFit/>
          </a:bodyPr>
          <a:lstStyle/>
          <a:p>
            <a:pPr algn="ctr"/>
            <a:r>
              <a:rPr lang="en-US" sz="3000" dirty="0"/>
              <a:t>Participant Age</a:t>
            </a:r>
          </a:p>
        </p:txBody>
      </p:sp>
    </p:spTree>
    <p:extLst>
      <p:ext uri="{BB962C8B-B14F-4D97-AF65-F5344CB8AC3E}">
        <p14:creationId xmlns:p14="http://schemas.microsoft.com/office/powerpoint/2010/main" val="39408984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DV Hotline Survey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09898849"/>
              </p:ext>
            </p:extLst>
          </p:nvPr>
        </p:nvGraphicFramePr>
        <p:xfrm>
          <a:off x="2570922" y="1311965"/>
          <a:ext cx="6347791" cy="44130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94263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ardrop 4"/>
          <p:cNvSpPr/>
          <p:nvPr/>
        </p:nvSpPr>
        <p:spPr>
          <a:xfrm rot="5400000">
            <a:off x="1860171" y="653543"/>
            <a:ext cx="2743200" cy="27432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p:txBody>
      </p:sp>
      <p:sp>
        <p:nvSpPr>
          <p:cNvPr id="6" name="Teardrop 5"/>
          <p:cNvSpPr/>
          <p:nvPr/>
        </p:nvSpPr>
        <p:spPr>
          <a:xfrm rot="10800000">
            <a:off x="4742362" y="651995"/>
            <a:ext cx="2743200" cy="27432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000" dirty="0"/>
          </a:p>
        </p:txBody>
      </p:sp>
      <p:sp>
        <p:nvSpPr>
          <p:cNvPr id="7" name="TextBox 6"/>
          <p:cNvSpPr txBox="1"/>
          <p:nvPr/>
        </p:nvSpPr>
        <p:spPr>
          <a:xfrm>
            <a:off x="1860173" y="1513039"/>
            <a:ext cx="2534653" cy="1015663"/>
          </a:xfrm>
          <a:prstGeom prst="rect">
            <a:avLst/>
          </a:prstGeom>
          <a:noFill/>
          <a:ln>
            <a:noFill/>
          </a:ln>
        </p:spPr>
        <p:txBody>
          <a:bodyPr wrap="square" rtlCol="0">
            <a:spAutoFit/>
          </a:bodyPr>
          <a:lstStyle/>
          <a:p>
            <a:pPr algn="ctr"/>
            <a:r>
              <a:rPr lang="en-US" sz="3000" dirty="0" smtClean="0">
                <a:solidFill>
                  <a:schemeClr val="bg1"/>
                </a:solidFill>
              </a:rPr>
              <a:t>U.S</a:t>
            </a:r>
            <a:endParaRPr lang="en-US" sz="3000" dirty="0" smtClean="0">
              <a:solidFill>
                <a:schemeClr val="bg1"/>
              </a:solidFill>
            </a:endParaRPr>
          </a:p>
          <a:p>
            <a:pPr algn="ctr"/>
            <a:r>
              <a:rPr lang="en-US" sz="3000" dirty="0" smtClean="0">
                <a:solidFill>
                  <a:schemeClr val="bg1"/>
                </a:solidFill>
              </a:rPr>
              <a:t>Background</a:t>
            </a:r>
            <a:endParaRPr lang="en-US" sz="3000" dirty="0">
              <a:solidFill>
                <a:schemeClr val="bg1"/>
              </a:solidFill>
            </a:endParaRPr>
          </a:p>
        </p:txBody>
      </p:sp>
      <p:sp>
        <p:nvSpPr>
          <p:cNvPr id="4" name="Teardrop 3"/>
          <p:cNvSpPr/>
          <p:nvPr/>
        </p:nvSpPr>
        <p:spPr>
          <a:xfrm rot="16200000">
            <a:off x="4742362" y="3539212"/>
            <a:ext cx="2743200" cy="2743200"/>
          </a:xfrm>
          <a:prstGeom prst="teardrop">
            <a:avLst/>
          </a:prstGeom>
          <a:solidFill>
            <a:srgbClr val="42D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950911" y="1537990"/>
            <a:ext cx="2534653" cy="1015663"/>
          </a:xfrm>
          <a:prstGeom prst="rect">
            <a:avLst/>
          </a:prstGeom>
          <a:noFill/>
        </p:spPr>
        <p:txBody>
          <a:bodyPr wrap="square" rtlCol="0">
            <a:spAutoFit/>
          </a:bodyPr>
          <a:lstStyle/>
          <a:p>
            <a:r>
              <a:rPr lang="en-US" sz="3000" dirty="0">
                <a:solidFill>
                  <a:schemeClr val="bg1"/>
                </a:solidFill>
              </a:rPr>
              <a:t>Defining Coerced Debt</a:t>
            </a:r>
          </a:p>
        </p:txBody>
      </p:sp>
      <p:grpSp>
        <p:nvGrpSpPr>
          <p:cNvPr id="13" name="Group 12"/>
          <p:cNvGrpSpPr/>
          <p:nvPr/>
        </p:nvGrpSpPr>
        <p:grpSpPr>
          <a:xfrm>
            <a:off x="1860173" y="3539212"/>
            <a:ext cx="2817009" cy="2743200"/>
            <a:chOff x="1258306" y="3533089"/>
            <a:chExt cx="3258340" cy="3170532"/>
          </a:xfrm>
        </p:grpSpPr>
        <p:sp>
          <p:nvSpPr>
            <p:cNvPr id="3" name="Teardrop 2"/>
            <p:cNvSpPr/>
            <p:nvPr/>
          </p:nvSpPr>
          <p:spPr>
            <a:xfrm>
              <a:off x="1258306" y="3533089"/>
              <a:ext cx="3172968" cy="3170532"/>
            </a:xfrm>
            <a:prstGeom prst="teardrop">
              <a:avLst/>
            </a:prstGeom>
            <a:solidFill>
              <a:srgbClr val="7A7A7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a:off x="1698201" y="4381819"/>
              <a:ext cx="2818445" cy="1173882"/>
            </a:xfrm>
            <a:prstGeom prst="rect">
              <a:avLst/>
            </a:prstGeom>
            <a:noFill/>
          </p:spPr>
          <p:txBody>
            <a:bodyPr wrap="square" rtlCol="0">
              <a:spAutoFit/>
            </a:bodyPr>
            <a:lstStyle/>
            <a:p>
              <a:r>
                <a:rPr lang="en-US" sz="3000" dirty="0" smtClean="0">
                  <a:solidFill>
                    <a:schemeClr val="bg1"/>
                  </a:solidFill>
                </a:rPr>
                <a:t>Effects of Coerced Debt</a:t>
              </a:r>
              <a:endParaRPr lang="en-US" sz="3000" dirty="0">
                <a:solidFill>
                  <a:schemeClr val="bg1"/>
                </a:solidFill>
              </a:endParaRPr>
            </a:p>
          </p:txBody>
        </p:sp>
      </p:grpSp>
      <p:sp>
        <p:nvSpPr>
          <p:cNvPr id="14" name="TextBox 13"/>
          <p:cNvSpPr txBox="1"/>
          <p:nvPr/>
        </p:nvSpPr>
        <p:spPr>
          <a:xfrm>
            <a:off x="5098528" y="4273550"/>
            <a:ext cx="2534653" cy="553998"/>
          </a:xfrm>
          <a:prstGeom prst="rect">
            <a:avLst/>
          </a:prstGeom>
          <a:noFill/>
        </p:spPr>
        <p:txBody>
          <a:bodyPr wrap="square" rtlCol="0">
            <a:spAutoFit/>
          </a:bodyPr>
          <a:lstStyle/>
          <a:p>
            <a:r>
              <a:rPr lang="en-US" sz="3000" dirty="0" smtClean="0">
                <a:solidFill>
                  <a:schemeClr val="bg1"/>
                </a:solidFill>
              </a:rPr>
              <a:t>Discussion</a:t>
            </a:r>
            <a:endParaRPr lang="en-US" sz="3000" dirty="0">
              <a:solidFill>
                <a:schemeClr val="bg1"/>
              </a:solidFill>
            </a:endParaRPr>
          </a:p>
        </p:txBody>
      </p:sp>
    </p:spTree>
    <p:extLst>
      <p:ext uri="{BB962C8B-B14F-4D97-AF65-F5344CB8AC3E}">
        <p14:creationId xmlns:p14="http://schemas.microsoft.com/office/powerpoint/2010/main" val="6813989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ardrop 4"/>
          <p:cNvSpPr/>
          <p:nvPr/>
        </p:nvSpPr>
        <p:spPr>
          <a:xfrm rot="5400000">
            <a:off x="1860171" y="653543"/>
            <a:ext cx="2743200" cy="2743200"/>
          </a:xfrm>
          <a:prstGeom prst="teardrop">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p:txBody>
      </p:sp>
      <p:sp>
        <p:nvSpPr>
          <p:cNvPr id="6" name="Teardrop 5"/>
          <p:cNvSpPr/>
          <p:nvPr/>
        </p:nvSpPr>
        <p:spPr>
          <a:xfrm rot="10800000">
            <a:off x="4742362" y="651995"/>
            <a:ext cx="2743200" cy="27432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000" dirty="0"/>
          </a:p>
        </p:txBody>
      </p:sp>
      <p:sp>
        <p:nvSpPr>
          <p:cNvPr id="7" name="TextBox 6"/>
          <p:cNvSpPr txBox="1"/>
          <p:nvPr/>
        </p:nvSpPr>
        <p:spPr>
          <a:xfrm>
            <a:off x="1860173" y="1746595"/>
            <a:ext cx="2534653" cy="553998"/>
          </a:xfrm>
          <a:prstGeom prst="rect">
            <a:avLst/>
          </a:prstGeom>
          <a:noFill/>
          <a:ln>
            <a:noFill/>
          </a:ln>
        </p:spPr>
        <p:txBody>
          <a:bodyPr wrap="square" rtlCol="0">
            <a:spAutoFit/>
          </a:bodyPr>
          <a:lstStyle/>
          <a:p>
            <a:pPr algn="ctr"/>
            <a:r>
              <a:rPr lang="en-US" sz="3000" dirty="0">
                <a:solidFill>
                  <a:schemeClr val="bg1"/>
                </a:solidFill>
              </a:rPr>
              <a:t>Background</a:t>
            </a:r>
          </a:p>
        </p:txBody>
      </p:sp>
      <p:sp>
        <p:nvSpPr>
          <p:cNvPr id="4" name="Teardrop 3"/>
          <p:cNvSpPr/>
          <p:nvPr/>
        </p:nvSpPr>
        <p:spPr>
          <a:xfrm rot="16200000">
            <a:off x="4742362" y="3539212"/>
            <a:ext cx="2743200" cy="2743200"/>
          </a:xfrm>
          <a:prstGeom prst="teardrop">
            <a:avLst/>
          </a:pr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950911" y="1537990"/>
            <a:ext cx="2534653" cy="1015663"/>
          </a:xfrm>
          <a:prstGeom prst="rect">
            <a:avLst/>
          </a:prstGeom>
          <a:noFill/>
        </p:spPr>
        <p:txBody>
          <a:bodyPr wrap="square" rtlCol="0">
            <a:spAutoFit/>
          </a:bodyPr>
          <a:lstStyle/>
          <a:p>
            <a:r>
              <a:rPr lang="en-US" sz="3000" dirty="0">
                <a:solidFill>
                  <a:schemeClr val="bg1"/>
                </a:solidFill>
              </a:rPr>
              <a:t>Defining Coerced Debt</a:t>
            </a:r>
          </a:p>
        </p:txBody>
      </p:sp>
      <p:grpSp>
        <p:nvGrpSpPr>
          <p:cNvPr id="13" name="Group 12"/>
          <p:cNvGrpSpPr/>
          <p:nvPr/>
        </p:nvGrpSpPr>
        <p:grpSpPr>
          <a:xfrm>
            <a:off x="1860173" y="3539212"/>
            <a:ext cx="2817009" cy="2743200"/>
            <a:chOff x="1258306" y="3533089"/>
            <a:chExt cx="3258340" cy="3170532"/>
          </a:xfrm>
        </p:grpSpPr>
        <p:sp>
          <p:nvSpPr>
            <p:cNvPr id="3" name="Teardrop 2"/>
            <p:cNvSpPr/>
            <p:nvPr/>
          </p:nvSpPr>
          <p:spPr>
            <a:xfrm>
              <a:off x="1258306" y="3533089"/>
              <a:ext cx="3172968" cy="3170532"/>
            </a:xfrm>
            <a:prstGeom prst="teardrop">
              <a:avLst/>
            </a:prstGeom>
            <a:solidFill>
              <a:schemeClr val="accent3">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a:off x="1698201" y="4381819"/>
              <a:ext cx="2818445" cy="1173882"/>
            </a:xfrm>
            <a:prstGeom prst="rect">
              <a:avLst/>
            </a:prstGeom>
            <a:noFill/>
          </p:spPr>
          <p:txBody>
            <a:bodyPr wrap="square" rtlCol="0">
              <a:spAutoFit/>
            </a:bodyPr>
            <a:lstStyle/>
            <a:p>
              <a:r>
                <a:rPr lang="en-US" sz="3000" dirty="0">
                  <a:solidFill>
                    <a:schemeClr val="bg1"/>
                  </a:solidFill>
                </a:rPr>
                <a:t>Addressing Coerced Debt</a:t>
              </a:r>
            </a:p>
          </p:txBody>
        </p:sp>
      </p:grpSp>
      <p:sp>
        <p:nvSpPr>
          <p:cNvPr id="14" name="TextBox 13"/>
          <p:cNvSpPr txBox="1"/>
          <p:nvPr/>
        </p:nvSpPr>
        <p:spPr>
          <a:xfrm>
            <a:off x="5098528" y="4273550"/>
            <a:ext cx="2534653" cy="1015663"/>
          </a:xfrm>
          <a:prstGeom prst="rect">
            <a:avLst/>
          </a:prstGeom>
          <a:noFill/>
        </p:spPr>
        <p:txBody>
          <a:bodyPr wrap="square" rtlCol="0">
            <a:spAutoFit/>
          </a:bodyPr>
          <a:lstStyle/>
          <a:p>
            <a:r>
              <a:rPr lang="en-US" sz="3000" dirty="0">
                <a:solidFill>
                  <a:schemeClr val="bg1"/>
                </a:solidFill>
              </a:rPr>
              <a:t>Identifying Coerced Debt</a:t>
            </a:r>
          </a:p>
        </p:txBody>
      </p:sp>
    </p:spTree>
    <p:extLst>
      <p:ext uri="{BB962C8B-B14F-4D97-AF65-F5344CB8AC3E}">
        <p14:creationId xmlns:p14="http://schemas.microsoft.com/office/powerpoint/2010/main" val="3401734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7291" y="2293539"/>
            <a:ext cx="8433135" cy="2015936"/>
          </a:xfrm>
          <a:prstGeom prst="rect">
            <a:avLst/>
          </a:prstGeom>
        </p:spPr>
        <p:txBody>
          <a:bodyPr wrap="square">
            <a:spAutoFit/>
          </a:bodyPr>
          <a:lstStyle/>
          <a:p>
            <a:pPr>
              <a:lnSpc>
                <a:spcPts val="5000"/>
              </a:lnSpc>
              <a:spcAft>
                <a:spcPts val="1800"/>
              </a:spcAft>
            </a:pPr>
            <a:r>
              <a:rPr lang="en-US" sz="3500" dirty="0">
                <a:solidFill>
                  <a:schemeClr val="tx2"/>
                </a:solidFill>
              </a:rPr>
              <a:t>any </a:t>
            </a:r>
            <a:r>
              <a:rPr lang="en-US" sz="4000" dirty="0">
                <a:solidFill>
                  <a:schemeClr val="accent2"/>
                </a:solidFill>
              </a:rPr>
              <a:t>non-consensual credit-related transaction </a:t>
            </a:r>
            <a:r>
              <a:rPr lang="en-US" sz="3500" dirty="0">
                <a:solidFill>
                  <a:schemeClr val="tx2"/>
                </a:solidFill>
              </a:rPr>
              <a:t>that occurs within an </a:t>
            </a:r>
            <a:br>
              <a:rPr lang="en-US" sz="3500" dirty="0">
                <a:solidFill>
                  <a:schemeClr val="tx2"/>
                </a:solidFill>
              </a:rPr>
            </a:br>
            <a:r>
              <a:rPr lang="en-US" sz="3500" dirty="0">
                <a:solidFill>
                  <a:schemeClr val="tx2"/>
                </a:solidFill>
              </a:rPr>
              <a:t>abusive intimate relationship</a:t>
            </a:r>
            <a:endParaRPr lang="en-US" sz="3500" b="1" dirty="0">
              <a:solidFill>
                <a:schemeClr val="accent1"/>
              </a:solidFill>
            </a:endParaRPr>
          </a:p>
        </p:txBody>
      </p:sp>
      <p:sp>
        <p:nvSpPr>
          <p:cNvPr id="6" name="TextBox 5"/>
          <p:cNvSpPr txBox="1"/>
          <p:nvPr/>
        </p:nvSpPr>
        <p:spPr>
          <a:xfrm>
            <a:off x="830605" y="6387367"/>
            <a:ext cx="6172655" cy="307777"/>
          </a:xfrm>
          <a:prstGeom prst="rect">
            <a:avLst/>
          </a:prstGeom>
          <a:noFill/>
        </p:spPr>
        <p:txBody>
          <a:bodyPr wrap="square" rtlCol="0">
            <a:spAutoFit/>
          </a:bodyPr>
          <a:lstStyle/>
          <a:p>
            <a:r>
              <a:rPr lang="en-US" sz="1400" i="1" dirty="0" err="1">
                <a:solidFill>
                  <a:schemeClr val="tx2"/>
                </a:solidFill>
              </a:rPr>
              <a:t>Littwin</a:t>
            </a:r>
            <a:r>
              <a:rPr lang="en-US" sz="1400" i="1" dirty="0">
                <a:solidFill>
                  <a:schemeClr val="tx2"/>
                </a:solidFill>
              </a:rPr>
              <a:t>, 2012</a:t>
            </a:r>
          </a:p>
        </p:txBody>
      </p:sp>
      <p:sp>
        <p:nvSpPr>
          <p:cNvPr id="7" name="Rectangle 6"/>
          <p:cNvSpPr/>
          <p:nvPr/>
        </p:nvSpPr>
        <p:spPr>
          <a:xfrm>
            <a:off x="830605" y="1190902"/>
            <a:ext cx="3462807" cy="515526"/>
          </a:xfrm>
          <a:prstGeom prst="rect">
            <a:avLst/>
          </a:prstGeom>
        </p:spPr>
        <p:txBody>
          <a:bodyPr wrap="none">
            <a:spAutoFit/>
          </a:bodyPr>
          <a:lstStyle/>
          <a:p>
            <a:pPr>
              <a:lnSpc>
                <a:spcPts val="3263"/>
              </a:lnSpc>
              <a:spcAft>
                <a:spcPts val="1013"/>
              </a:spcAft>
            </a:pPr>
            <a:r>
              <a:rPr lang="en-US" sz="3500" dirty="0">
                <a:solidFill>
                  <a:schemeClr val="tx2"/>
                </a:solidFill>
              </a:rPr>
              <a:t>Coerced Debt is…</a:t>
            </a:r>
          </a:p>
        </p:txBody>
      </p:sp>
      <p:sp>
        <p:nvSpPr>
          <p:cNvPr id="5" name="TextBox 4"/>
          <p:cNvSpPr txBox="1"/>
          <p:nvPr/>
        </p:nvSpPr>
        <p:spPr>
          <a:xfrm>
            <a:off x="447578" y="1936075"/>
            <a:ext cx="509207" cy="2246769"/>
          </a:xfrm>
          <a:prstGeom prst="rect">
            <a:avLst/>
          </a:prstGeom>
          <a:noFill/>
        </p:spPr>
        <p:txBody>
          <a:bodyPr wrap="square" rtlCol="0">
            <a:spAutoFit/>
          </a:bodyPr>
          <a:lstStyle/>
          <a:p>
            <a:r>
              <a:rPr lang="en-US" sz="14000" dirty="0">
                <a:solidFill>
                  <a:schemeClr val="bg1">
                    <a:lumMod val="65000"/>
                  </a:schemeClr>
                </a:solidFill>
                <a:latin typeface="Lucida Bright" panose="02040602050505020304" pitchFamily="18" charset="0"/>
              </a:rPr>
              <a:t>“</a:t>
            </a:r>
          </a:p>
        </p:txBody>
      </p:sp>
      <p:sp>
        <p:nvSpPr>
          <p:cNvPr id="8" name="TextBox 7"/>
          <p:cNvSpPr txBox="1"/>
          <p:nvPr/>
        </p:nvSpPr>
        <p:spPr>
          <a:xfrm>
            <a:off x="6402710" y="3303209"/>
            <a:ext cx="1367665" cy="2400657"/>
          </a:xfrm>
          <a:prstGeom prst="rect">
            <a:avLst/>
          </a:prstGeom>
          <a:noFill/>
        </p:spPr>
        <p:txBody>
          <a:bodyPr wrap="square" rtlCol="0">
            <a:spAutoFit/>
          </a:bodyPr>
          <a:lstStyle/>
          <a:p>
            <a:r>
              <a:rPr lang="en-US" sz="15000" dirty="0">
                <a:solidFill>
                  <a:schemeClr val="bg1">
                    <a:lumMod val="65000"/>
                  </a:schemeClr>
                </a:solidFill>
                <a:latin typeface="Lucida Bright" panose="02040602050505020304" pitchFamily="18" charset="0"/>
              </a:rPr>
              <a:t>”</a:t>
            </a:r>
          </a:p>
        </p:txBody>
      </p:sp>
    </p:spTree>
    <p:extLst>
      <p:ext uri="{BB962C8B-B14F-4D97-AF65-F5344CB8AC3E}">
        <p14:creationId xmlns:p14="http://schemas.microsoft.com/office/powerpoint/2010/main" val="13786390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own Arrow 17"/>
          <p:cNvSpPr/>
          <p:nvPr/>
        </p:nvSpPr>
        <p:spPr>
          <a:xfrm rot="5400000">
            <a:off x="4163593" y="3242410"/>
            <a:ext cx="807288" cy="1038225"/>
          </a:xfrm>
          <a:prstGeom prst="downArrow">
            <a:avLst/>
          </a:prstGeom>
          <a:solidFill>
            <a:schemeClr val="accent2"/>
          </a:solid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409825" y="259346"/>
            <a:ext cx="4238625" cy="553998"/>
          </a:xfrm>
          <a:prstGeom prst="rect">
            <a:avLst/>
          </a:prstGeom>
          <a:noFill/>
        </p:spPr>
        <p:txBody>
          <a:bodyPr wrap="square" rtlCol="0">
            <a:spAutoFit/>
          </a:bodyPr>
          <a:lstStyle/>
          <a:p>
            <a:pPr algn="ctr"/>
            <a:r>
              <a:rPr lang="en-US" sz="3000" dirty="0"/>
              <a:t>Coercive Control</a:t>
            </a:r>
          </a:p>
        </p:txBody>
      </p:sp>
      <p:sp>
        <p:nvSpPr>
          <p:cNvPr id="9" name="TextBox 8"/>
          <p:cNvSpPr txBox="1"/>
          <p:nvPr/>
        </p:nvSpPr>
        <p:spPr>
          <a:xfrm>
            <a:off x="1080874" y="828710"/>
            <a:ext cx="2533650" cy="477054"/>
          </a:xfrm>
          <a:prstGeom prst="rect">
            <a:avLst/>
          </a:prstGeom>
          <a:noFill/>
        </p:spPr>
        <p:txBody>
          <a:bodyPr wrap="square" rtlCol="0">
            <a:spAutoFit/>
          </a:bodyPr>
          <a:lstStyle/>
          <a:p>
            <a:pPr algn="ctr"/>
            <a:r>
              <a:rPr lang="en-US" sz="2500" dirty="0"/>
              <a:t>DEMANDS</a:t>
            </a:r>
          </a:p>
        </p:txBody>
      </p:sp>
      <p:sp>
        <p:nvSpPr>
          <p:cNvPr id="8" name="Rounded Rectangle 7"/>
          <p:cNvSpPr/>
          <p:nvPr/>
        </p:nvSpPr>
        <p:spPr>
          <a:xfrm>
            <a:off x="647701" y="1283765"/>
            <a:ext cx="3400425" cy="5029200"/>
          </a:xfrm>
          <a:prstGeom prst="roundRect">
            <a:avLst/>
          </a:prstGeom>
          <a:solidFill>
            <a:schemeClr val="accent2"/>
          </a:solid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10" name="TextBox 9"/>
          <p:cNvSpPr txBox="1"/>
          <p:nvPr/>
        </p:nvSpPr>
        <p:spPr>
          <a:xfrm>
            <a:off x="738729" y="1336497"/>
            <a:ext cx="3217945" cy="5678478"/>
          </a:xfrm>
          <a:prstGeom prst="rect">
            <a:avLst/>
          </a:prstGeom>
          <a:noFill/>
        </p:spPr>
        <p:txBody>
          <a:bodyPr wrap="square" rtlCol="0">
            <a:spAutoFit/>
          </a:bodyPr>
          <a:lstStyle/>
          <a:p>
            <a:pPr algn="ctr">
              <a:spcAft>
                <a:spcPts val="600"/>
              </a:spcAft>
            </a:pPr>
            <a:r>
              <a:rPr lang="en-US" dirty="0">
                <a:solidFill>
                  <a:schemeClr val="bg1"/>
                </a:solidFill>
              </a:rPr>
              <a:t>Leaving the house</a:t>
            </a:r>
          </a:p>
          <a:p>
            <a:pPr algn="ctr">
              <a:spcAft>
                <a:spcPts val="600"/>
              </a:spcAft>
            </a:pPr>
            <a:r>
              <a:rPr lang="en-US" dirty="0">
                <a:solidFill>
                  <a:schemeClr val="bg1"/>
                </a:solidFill>
              </a:rPr>
              <a:t>Eating</a:t>
            </a:r>
          </a:p>
          <a:p>
            <a:pPr algn="ctr">
              <a:spcAft>
                <a:spcPts val="600"/>
              </a:spcAft>
            </a:pPr>
            <a:r>
              <a:rPr lang="en-US" dirty="0">
                <a:solidFill>
                  <a:schemeClr val="bg1"/>
                </a:solidFill>
              </a:rPr>
              <a:t>Sleeping</a:t>
            </a:r>
          </a:p>
          <a:p>
            <a:pPr algn="ctr">
              <a:spcAft>
                <a:spcPts val="600"/>
              </a:spcAft>
            </a:pPr>
            <a:r>
              <a:rPr lang="en-US" dirty="0">
                <a:solidFill>
                  <a:schemeClr val="bg1"/>
                </a:solidFill>
              </a:rPr>
              <a:t>Wearing certain clothes</a:t>
            </a:r>
          </a:p>
          <a:p>
            <a:pPr algn="ctr">
              <a:spcAft>
                <a:spcPts val="600"/>
              </a:spcAft>
            </a:pPr>
            <a:r>
              <a:rPr lang="en-US" dirty="0">
                <a:solidFill>
                  <a:schemeClr val="bg1"/>
                </a:solidFill>
              </a:rPr>
              <a:t>Using TV, radio, internet</a:t>
            </a:r>
          </a:p>
          <a:p>
            <a:pPr algn="ctr">
              <a:spcAft>
                <a:spcPts val="600"/>
              </a:spcAft>
            </a:pPr>
            <a:r>
              <a:rPr lang="en-US" dirty="0">
                <a:solidFill>
                  <a:schemeClr val="bg1"/>
                </a:solidFill>
              </a:rPr>
              <a:t>Bathing; using the restroom</a:t>
            </a:r>
          </a:p>
          <a:p>
            <a:pPr algn="ctr">
              <a:spcAft>
                <a:spcPts val="600"/>
              </a:spcAft>
            </a:pPr>
            <a:r>
              <a:rPr lang="en-US" dirty="0">
                <a:solidFill>
                  <a:schemeClr val="bg1"/>
                </a:solidFill>
              </a:rPr>
              <a:t>Using the phone</a:t>
            </a:r>
          </a:p>
          <a:p>
            <a:pPr algn="ctr">
              <a:spcAft>
                <a:spcPts val="600"/>
              </a:spcAft>
            </a:pPr>
            <a:r>
              <a:rPr lang="en-US" dirty="0">
                <a:solidFill>
                  <a:schemeClr val="bg1"/>
                </a:solidFill>
              </a:rPr>
              <a:t>Spending time with others</a:t>
            </a:r>
          </a:p>
          <a:p>
            <a:pPr algn="ctr">
              <a:spcAft>
                <a:spcPts val="600"/>
              </a:spcAft>
            </a:pPr>
            <a:r>
              <a:rPr lang="en-US" dirty="0">
                <a:solidFill>
                  <a:schemeClr val="bg1"/>
                </a:solidFill>
              </a:rPr>
              <a:t>Taking care of kids</a:t>
            </a:r>
          </a:p>
          <a:p>
            <a:pPr algn="ctr">
              <a:spcAft>
                <a:spcPts val="600"/>
              </a:spcAft>
            </a:pPr>
            <a:r>
              <a:rPr lang="en-US" dirty="0">
                <a:solidFill>
                  <a:schemeClr val="bg1"/>
                </a:solidFill>
              </a:rPr>
              <a:t>Buying and preparing food</a:t>
            </a:r>
          </a:p>
          <a:p>
            <a:pPr algn="ctr">
              <a:spcAft>
                <a:spcPts val="600"/>
              </a:spcAft>
            </a:pPr>
            <a:r>
              <a:rPr lang="en-US" dirty="0">
                <a:solidFill>
                  <a:schemeClr val="bg1"/>
                </a:solidFill>
              </a:rPr>
              <a:t>Working; earning money</a:t>
            </a:r>
          </a:p>
          <a:p>
            <a:pPr algn="ctr">
              <a:spcAft>
                <a:spcPts val="600"/>
              </a:spcAft>
            </a:pPr>
            <a:r>
              <a:rPr lang="en-US" dirty="0">
                <a:solidFill>
                  <a:schemeClr val="bg1"/>
                </a:solidFill>
              </a:rPr>
              <a:t>Spending money</a:t>
            </a:r>
          </a:p>
          <a:p>
            <a:pPr algn="ctr">
              <a:spcAft>
                <a:spcPts val="600"/>
              </a:spcAft>
            </a:pPr>
            <a:r>
              <a:rPr lang="en-US" dirty="0">
                <a:solidFill>
                  <a:schemeClr val="bg1"/>
                </a:solidFill>
              </a:rPr>
              <a:t>Using vehicle</a:t>
            </a:r>
          </a:p>
          <a:p>
            <a:pPr algn="ctr">
              <a:spcAft>
                <a:spcPts val="600"/>
              </a:spcAft>
            </a:pPr>
            <a:r>
              <a:rPr lang="en-US" dirty="0">
                <a:solidFill>
                  <a:schemeClr val="bg1"/>
                </a:solidFill>
              </a:rPr>
              <a:t>Using credit cards</a:t>
            </a:r>
          </a:p>
          <a:p>
            <a:pPr algn="ctr">
              <a:spcAft>
                <a:spcPts val="600"/>
              </a:spcAft>
            </a:pPr>
            <a:endParaRPr lang="en-US" dirty="0">
              <a:solidFill>
                <a:schemeClr val="bg1"/>
              </a:solidFill>
            </a:endParaRPr>
          </a:p>
          <a:p>
            <a:pPr>
              <a:spcAft>
                <a:spcPts val="600"/>
              </a:spcAft>
            </a:pPr>
            <a:endParaRPr lang="en-US" dirty="0">
              <a:solidFill>
                <a:schemeClr val="bg1"/>
              </a:solidFill>
            </a:endParaRPr>
          </a:p>
        </p:txBody>
      </p:sp>
      <p:sp>
        <p:nvSpPr>
          <p:cNvPr id="15" name="Rounded Rectangle 14"/>
          <p:cNvSpPr/>
          <p:nvPr/>
        </p:nvSpPr>
        <p:spPr>
          <a:xfrm>
            <a:off x="4810126" y="1336497"/>
            <a:ext cx="3401568" cy="5029200"/>
          </a:xfrm>
          <a:prstGeom prst="roundRect">
            <a:avLst/>
          </a:prstGeom>
          <a:solidFill>
            <a:schemeClr val="accent2"/>
          </a:solid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16" name="TextBox 15"/>
          <p:cNvSpPr txBox="1"/>
          <p:nvPr/>
        </p:nvSpPr>
        <p:spPr>
          <a:xfrm>
            <a:off x="4923885" y="1493882"/>
            <a:ext cx="3174050" cy="7448193"/>
          </a:xfrm>
          <a:prstGeom prst="rect">
            <a:avLst/>
          </a:prstGeom>
          <a:noFill/>
        </p:spPr>
        <p:txBody>
          <a:bodyPr wrap="square" rtlCol="0">
            <a:spAutoFit/>
          </a:bodyPr>
          <a:lstStyle/>
          <a:p>
            <a:pPr algn="ctr">
              <a:spcAft>
                <a:spcPts val="600"/>
              </a:spcAft>
            </a:pPr>
            <a:r>
              <a:rPr lang="en-US" dirty="0">
                <a:solidFill>
                  <a:schemeClr val="bg1"/>
                </a:solidFill>
              </a:rPr>
              <a:t>Say something mean</a:t>
            </a:r>
          </a:p>
          <a:p>
            <a:pPr algn="ctr">
              <a:spcAft>
                <a:spcPts val="600"/>
              </a:spcAft>
            </a:pPr>
            <a:r>
              <a:rPr lang="en-US" dirty="0">
                <a:solidFill>
                  <a:schemeClr val="bg1"/>
                </a:solidFill>
              </a:rPr>
              <a:t>Say something humiliating</a:t>
            </a:r>
          </a:p>
          <a:p>
            <a:pPr algn="ctr">
              <a:spcAft>
                <a:spcPts val="600"/>
              </a:spcAft>
            </a:pPr>
            <a:r>
              <a:rPr lang="en-US" dirty="0">
                <a:solidFill>
                  <a:schemeClr val="bg1"/>
                </a:solidFill>
              </a:rPr>
              <a:t>Tell others private info</a:t>
            </a:r>
          </a:p>
          <a:p>
            <a:pPr algn="ctr">
              <a:spcAft>
                <a:spcPts val="600"/>
              </a:spcAft>
            </a:pPr>
            <a:r>
              <a:rPr lang="en-US" dirty="0">
                <a:solidFill>
                  <a:schemeClr val="bg1"/>
                </a:solidFill>
              </a:rPr>
              <a:t>Keep from seeing people</a:t>
            </a:r>
          </a:p>
          <a:p>
            <a:pPr algn="ctr">
              <a:spcAft>
                <a:spcPts val="600"/>
              </a:spcAft>
            </a:pPr>
            <a:r>
              <a:rPr lang="en-US" dirty="0">
                <a:solidFill>
                  <a:schemeClr val="bg1"/>
                </a:solidFill>
              </a:rPr>
              <a:t>Keep from leaving home</a:t>
            </a:r>
          </a:p>
          <a:p>
            <a:pPr algn="ctr">
              <a:spcAft>
                <a:spcPts val="600"/>
              </a:spcAft>
            </a:pPr>
            <a:r>
              <a:rPr lang="en-US" dirty="0">
                <a:solidFill>
                  <a:schemeClr val="bg1"/>
                </a:solidFill>
              </a:rPr>
              <a:t>Physically harm</a:t>
            </a:r>
          </a:p>
          <a:p>
            <a:pPr algn="ctr">
              <a:spcAft>
                <a:spcPts val="600"/>
              </a:spcAft>
            </a:pPr>
            <a:r>
              <a:rPr lang="en-US" dirty="0">
                <a:solidFill>
                  <a:schemeClr val="bg1"/>
                </a:solidFill>
              </a:rPr>
              <a:t>Leave the relationship</a:t>
            </a:r>
          </a:p>
          <a:p>
            <a:pPr algn="ctr">
              <a:spcAft>
                <a:spcPts val="600"/>
              </a:spcAft>
            </a:pPr>
            <a:r>
              <a:rPr lang="en-US" dirty="0">
                <a:solidFill>
                  <a:schemeClr val="bg1"/>
                </a:solidFill>
              </a:rPr>
              <a:t>Cause to lose kids</a:t>
            </a:r>
          </a:p>
          <a:p>
            <a:pPr algn="ctr">
              <a:spcAft>
                <a:spcPts val="600"/>
              </a:spcAft>
            </a:pPr>
            <a:r>
              <a:rPr lang="en-US" dirty="0">
                <a:solidFill>
                  <a:schemeClr val="bg1"/>
                </a:solidFill>
              </a:rPr>
              <a:t>Cause legal trouble</a:t>
            </a:r>
          </a:p>
          <a:p>
            <a:pPr algn="ctr">
              <a:spcAft>
                <a:spcPts val="600"/>
              </a:spcAft>
            </a:pPr>
            <a:r>
              <a:rPr lang="en-US" dirty="0">
                <a:solidFill>
                  <a:schemeClr val="bg1"/>
                </a:solidFill>
              </a:rPr>
              <a:t>Keep from taking meds</a:t>
            </a:r>
          </a:p>
          <a:p>
            <a:pPr algn="ctr">
              <a:spcAft>
                <a:spcPts val="600"/>
              </a:spcAft>
            </a:pPr>
            <a:r>
              <a:rPr lang="en-US" dirty="0">
                <a:solidFill>
                  <a:schemeClr val="bg1"/>
                </a:solidFill>
              </a:rPr>
              <a:t>Cause to lose housing</a:t>
            </a:r>
          </a:p>
          <a:p>
            <a:pPr algn="ctr">
              <a:spcAft>
                <a:spcPts val="600"/>
              </a:spcAft>
            </a:pPr>
            <a:r>
              <a:rPr lang="en-US" dirty="0">
                <a:solidFill>
                  <a:schemeClr val="bg1"/>
                </a:solidFill>
              </a:rPr>
              <a:t>Keep from working</a:t>
            </a:r>
          </a:p>
          <a:p>
            <a:pPr algn="ctr">
              <a:spcAft>
                <a:spcPts val="600"/>
              </a:spcAft>
            </a:pPr>
            <a:r>
              <a:rPr lang="en-US" dirty="0">
                <a:solidFill>
                  <a:schemeClr val="bg1"/>
                </a:solidFill>
              </a:rPr>
              <a:t>Keep from having money</a:t>
            </a: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spcAft>
                <a:spcPts val="600"/>
              </a:spcAft>
            </a:pPr>
            <a:endParaRPr lang="en-US" dirty="0">
              <a:solidFill>
                <a:schemeClr val="bg1"/>
              </a:solidFill>
            </a:endParaRPr>
          </a:p>
        </p:txBody>
      </p:sp>
      <p:sp>
        <p:nvSpPr>
          <p:cNvPr id="17" name="TextBox 16"/>
          <p:cNvSpPr txBox="1"/>
          <p:nvPr/>
        </p:nvSpPr>
        <p:spPr>
          <a:xfrm>
            <a:off x="5314948" y="869003"/>
            <a:ext cx="2533650" cy="477054"/>
          </a:xfrm>
          <a:prstGeom prst="rect">
            <a:avLst/>
          </a:prstGeom>
          <a:noFill/>
        </p:spPr>
        <p:txBody>
          <a:bodyPr wrap="square" rtlCol="0">
            <a:spAutoFit/>
          </a:bodyPr>
          <a:lstStyle/>
          <a:p>
            <a:pPr algn="ctr"/>
            <a:r>
              <a:rPr lang="en-US" sz="2500" dirty="0"/>
              <a:t>THREATS</a:t>
            </a:r>
          </a:p>
        </p:txBody>
      </p:sp>
      <p:sp>
        <p:nvSpPr>
          <p:cNvPr id="19" name="TextBox 18"/>
          <p:cNvSpPr txBox="1"/>
          <p:nvPr/>
        </p:nvSpPr>
        <p:spPr>
          <a:xfrm>
            <a:off x="830605" y="6418431"/>
            <a:ext cx="6172655" cy="307777"/>
          </a:xfrm>
          <a:prstGeom prst="rect">
            <a:avLst/>
          </a:prstGeom>
          <a:noFill/>
        </p:spPr>
        <p:txBody>
          <a:bodyPr wrap="square" rtlCol="0">
            <a:spAutoFit/>
          </a:bodyPr>
          <a:lstStyle/>
          <a:p>
            <a:r>
              <a:rPr lang="en-US" sz="1400" i="1" dirty="0">
                <a:solidFill>
                  <a:schemeClr val="tx2"/>
                </a:solidFill>
              </a:rPr>
              <a:t>Dutton, Goodman, &amp; Schmidt, 2006</a:t>
            </a:r>
          </a:p>
        </p:txBody>
      </p:sp>
    </p:spTree>
    <p:extLst>
      <p:ext uri="{BB962C8B-B14F-4D97-AF65-F5344CB8AC3E}">
        <p14:creationId xmlns:p14="http://schemas.microsoft.com/office/powerpoint/2010/main" val="1283853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own Arrow 17"/>
          <p:cNvSpPr/>
          <p:nvPr/>
        </p:nvSpPr>
        <p:spPr>
          <a:xfrm rot="5400000">
            <a:off x="4163593" y="3242410"/>
            <a:ext cx="807288" cy="1038225"/>
          </a:xfrm>
          <a:prstGeom prst="downArrow">
            <a:avLst/>
          </a:prstGeom>
          <a:solidFill>
            <a:schemeClr val="accent2"/>
          </a:solid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409825" y="259346"/>
            <a:ext cx="4238625" cy="553998"/>
          </a:xfrm>
          <a:prstGeom prst="rect">
            <a:avLst/>
          </a:prstGeom>
          <a:noFill/>
        </p:spPr>
        <p:txBody>
          <a:bodyPr wrap="square" rtlCol="0">
            <a:spAutoFit/>
          </a:bodyPr>
          <a:lstStyle/>
          <a:p>
            <a:pPr algn="ctr"/>
            <a:r>
              <a:rPr lang="en-US" sz="3000" dirty="0"/>
              <a:t>Coercive Control</a:t>
            </a:r>
          </a:p>
        </p:txBody>
      </p:sp>
      <p:sp>
        <p:nvSpPr>
          <p:cNvPr id="9" name="TextBox 8"/>
          <p:cNvSpPr txBox="1"/>
          <p:nvPr/>
        </p:nvSpPr>
        <p:spPr>
          <a:xfrm>
            <a:off x="1080874" y="828710"/>
            <a:ext cx="2533650" cy="477054"/>
          </a:xfrm>
          <a:prstGeom prst="rect">
            <a:avLst/>
          </a:prstGeom>
          <a:noFill/>
        </p:spPr>
        <p:txBody>
          <a:bodyPr wrap="square" rtlCol="0">
            <a:spAutoFit/>
          </a:bodyPr>
          <a:lstStyle/>
          <a:p>
            <a:pPr algn="ctr"/>
            <a:r>
              <a:rPr lang="en-US" sz="2500" dirty="0"/>
              <a:t>DEMANDS</a:t>
            </a:r>
          </a:p>
        </p:txBody>
      </p:sp>
      <p:sp>
        <p:nvSpPr>
          <p:cNvPr id="8" name="Rounded Rectangle 7"/>
          <p:cNvSpPr/>
          <p:nvPr/>
        </p:nvSpPr>
        <p:spPr>
          <a:xfrm>
            <a:off x="647701" y="1283765"/>
            <a:ext cx="3400425" cy="5029200"/>
          </a:xfrm>
          <a:prstGeom prst="roundRect">
            <a:avLst/>
          </a:prstGeom>
          <a:solidFill>
            <a:schemeClr val="accent2"/>
          </a:solid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10" name="TextBox 9"/>
          <p:cNvSpPr txBox="1"/>
          <p:nvPr/>
        </p:nvSpPr>
        <p:spPr>
          <a:xfrm>
            <a:off x="738729" y="1336497"/>
            <a:ext cx="3217945" cy="5678478"/>
          </a:xfrm>
          <a:prstGeom prst="rect">
            <a:avLst/>
          </a:prstGeom>
          <a:noFill/>
        </p:spPr>
        <p:txBody>
          <a:bodyPr wrap="square" rtlCol="0">
            <a:spAutoFit/>
          </a:bodyPr>
          <a:lstStyle/>
          <a:p>
            <a:pPr algn="ctr">
              <a:spcAft>
                <a:spcPts val="600"/>
              </a:spcAft>
            </a:pPr>
            <a:r>
              <a:rPr lang="en-US" dirty="0">
                <a:solidFill>
                  <a:schemeClr val="bg1"/>
                </a:solidFill>
              </a:rPr>
              <a:t>Leaving the house</a:t>
            </a:r>
          </a:p>
          <a:p>
            <a:pPr algn="ctr">
              <a:spcAft>
                <a:spcPts val="600"/>
              </a:spcAft>
            </a:pPr>
            <a:r>
              <a:rPr lang="en-US" dirty="0">
                <a:solidFill>
                  <a:schemeClr val="bg1"/>
                </a:solidFill>
              </a:rPr>
              <a:t>Eating</a:t>
            </a:r>
          </a:p>
          <a:p>
            <a:pPr algn="ctr">
              <a:spcAft>
                <a:spcPts val="600"/>
              </a:spcAft>
            </a:pPr>
            <a:r>
              <a:rPr lang="en-US" dirty="0">
                <a:solidFill>
                  <a:schemeClr val="bg1"/>
                </a:solidFill>
              </a:rPr>
              <a:t>Sleeping</a:t>
            </a:r>
          </a:p>
          <a:p>
            <a:pPr algn="ctr">
              <a:spcAft>
                <a:spcPts val="600"/>
              </a:spcAft>
            </a:pPr>
            <a:r>
              <a:rPr lang="en-US" dirty="0">
                <a:solidFill>
                  <a:schemeClr val="bg1"/>
                </a:solidFill>
              </a:rPr>
              <a:t>Wearing certain clothes</a:t>
            </a:r>
          </a:p>
          <a:p>
            <a:pPr algn="ctr">
              <a:spcAft>
                <a:spcPts val="600"/>
              </a:spcAft>
            </a:pPr>
            <a:r>
              <a:rPr lang="en-US" dirty="0">
                <a:solidFill>
                  <a:schemeClr val="bg1"/>
                </a:solidFill>
              </a:rPr>
              <a:t>Using TV, radio, internet</a:t>
            </a:r>
          </a:p>
          <a:p>
            <a:pPr algn="ctr">
              <a:spcAft>
                <a:spcPts val="600"/>
              </a:spcAft>
            </a:pPr>
            <a:r>
              <a:rPr lang="en-US" dirty="0">
                <a:solidFill>
                  <a:schemeClr val="bg1"/>
                </a:solidFill>
              </a:rPr>
              <a:t>Bathing; using the restroom</a:t>
            </a:r>
          </a:p>
          <a:p>
            <a:pPr algn="ctr">
              <a:spcAft>
                <a:spcPts val="600"/>
              </a:spcAft>
            </a:pPr>
            <a:r>
              <a:rPr lang="en-US" dirty="0">
                <a:solidFill>
                  <a:schemeClr val="bg1"/>
                </a:solidFill>
              </a:rPr>
              <a:t>Using the phone</a:t>
            </a:r>
          </a:p>
          <a:p>
            <a:pPr algn="ctr">
              <a:spcAft>
                <a:spcPts val="600"/>
              </a:spcAft>
            </a:pPr>
            <a:r>
              <a:rPr lang="en-US" dirty="0">
                <a:solidFill>
                  <a:schemeClr val="bg1"/>
                </a:solidFill>
              </a:rPr>
              <a:t>Spending time with others</a:t>
            </a:r>
          </a:p>
          <a:p>
            <a:pPr algn="ctr">
              <a:spcAft>
                <a:spcPts val="600"/>
              </a:spcAft>
            </a:pPr>
            <a:r>
              <a:rPr lang="en-US" dirty="0">
                <a:solidFill>
                  <a:schemeClr val="bg1"/>
                </a:solidFill>
              </a:rPr>
              <a:t>Taking care of kids</a:t>
            </a:r>
          </a:p>
          <a:p>
            <a:pPr algn="ctr">
              <a:spcAft>
                <a:spcPts val="600"/>
              </a:spcAft>
            </a:pPr>
            <a:r>
              <a:rPr lang="en-US" dirty="0">
                <a:solidFill>
                  <a:schemeClr val="bg1"/>
                </a:solidFill>
              </a:rPr>
              <a:t>Buying and preparing food</a:t>
            </a:r>
          </a:p>
          <a:p>
            <a:pPr algn="ctr">
              <a:spcAft>
                <a:spcPts val="600"/>
              </a:spcAft>
            </a:pPr>
            <a:r>
              <a:rPr lang="en-US" dirty="0">
                <a:solidFill>
                  <a:schemeClr val="bg1"/>
                </a:solidFill>
              </a:rPr>
              <a:t>Working; earning money</a:t>
            </a:r>
          </a:p>
          <a:p>
            <a:pPr algn="ctr">
              <a:spcAft>
                <a:spcPts val="600"/>
              </a:spcAft>
            </a:pPr>
            <a:r>
              <a:rPr lang="en-US" dirty="0">
                <a:solidFill>
                  <a:schemeClr val="bg1"/>
                </a:solidFill>
              </a:rPr>
              <a:t>Spending money</a:t>
            </a:r>
          </a:p>
          <a:p>
            <a:pPr algn="ctr">
              <a:spcAft>
                <a:spcPts val="600"/>
              </a:spcAft>
            </a:pPr>
            <a:r>
              <a:rPr lang="en-US" dirty="0">
                <a:solidFill>
                  <a:schemeClr val="bg1"/>
                </a:solidFill>
              </a:rPr>
              <a:t>Using vehicle</a:t>
            </a:r>
          </a:p>
          <a:p>
            <a:pPr algn="ctr">
              <a:spcAft>
                <a:spcPts val="600"/>
              </a:spcAft>
            </a:pPr>
            <a:r>
              <a:rPr lang="en-US" dirty="0">
                <a:solidFill>
                  <a:schemeClr val="bg1"/>
                </a:solidFill>
              </a:rPr>
              <a:t>Using credit cards</a:t>
            </a:r>
          </a:p>
          <a:p>
            <a:pPr algn="ctr">
              <a:spcAft>
                <a:spcPts val="600"/>
              </a:spcAft>
            </a:pPr>
            <a:endParaRPr lang="en-US" dirty="0">
              <a:solidFill>
                <a:schemeClr val="bg1"/>
              </a:solidFill>
            </a:endParaRPr>
          </a:p>
          <a:p>
            <a:pPr>
              <a:spcAft>
                <a:spcPts val="600"/>
              </a:spcAft>
            </a:pPr>
            <a:endParaRPr lang="en-US" dirty="0">
              <a:solidFill>
                <a:schemeClr val="bg1"/>
              </a:solidFill>
            </a:endParaRPr>
          </a:p>
        </p:txBody>
      </p:sp>
      <p:sp>
        <p:nvSpPr>
          <p:cNvPr id="15" name="Rounded Rectangle 14"/>
          <p:cNvSpPr/>
          <p:nvPr/>
        </p:nvSpPr>
        <p:spPr>
          <a:xfrm>
            <a:off x="4810126" y="1336497"/>
            <a:ext cx="3401568" cy="5029200"/>
          </a:xfrm>
          <a:prstGeom prst="roundRect">
            <a:avLst/>
          </a:prstGeom>
          <a:solidFill>
            <a:schemeClr val="accent2"/>
          </a:solid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16" name="TextBox 15"/>
          <p:cNvSpPr txBox="1"/>
          <p:nvPr/>
        </p:nvSpPr>
        <p:spPr>
          <a:xfrm>
            <a:off x="4923885" y="1493882"/>
            <a:ext cx="3174050" cy="7448193"/>
          </a:xfrm>
          <a:prstGeom prst="rect">
            <a:avLst/>
          </a:prstGeom>
          <a:noFill/>
        </p:spPr>
        <p:txBody>
          <a:bodyPr wrap="square" rtlCol="0">
            <a:spAutoFit/>
          </a:bodyPr>
          <a:lstStyle/>
          <a:p>
            <a:pPr algn="ctr">
              <a:spcAft>
                <a:spcPts val="600"/>
              </a:spcAft>
            </a:pPr>
            <a:r>
              <a:rPr lang="en-US" dirty="0">
                <a:solidFill>
                  <a:schemeClr val="bg1"/>
                </a:solidFill>
              </a:rPr>
              <a:t>Say something mean</a:t>
            </a:r>
          </a:p>
          <a:p>
            <a:pPr algn="ctr">
              <a:spcAft>
                <a:spcPts val="600"/>
              </a:spcAft>
            </a:pPr>
            <a:r>
              <a:rPr lang="en-US" dirty="0">
                <a:solidFill>
                  <a:schemeClr val="bg1"/>
                </a:solidFill>
              </a:rPr>
              <a:t>Say something humiliating</a:t>
            </a:r>
          </a:p>
          <a:p>
            <a:pPr algn="ctr">
              <a:spcAft>
                <a:spcPts val="600"/>
              </a:spcAft>
            </a:pPr>
            <a:r>
              <a:rPr lang="en-US" dirty="0">
                <a:solidFill>
                  <a:schemeClr val="bg1"/>
                </a:solidFill>
              </a:rPr>
              <a:t>Tell others private info</a:t>
            </a:r>
          </a:p>
          <a:p>
            <a:pPr algn="ctr">
              <a:spcAft>
                <a:spcPts val="600"/>
              </a:spcAft>
            </a:pPr>
            <a:r>
              <a:rPr lang="en-US" dirty="0">
                <a:solidFill>
                  <a:schemeClr val="bg1"/>
                </a:solidFill>
              </a:rPr>
              <a:t>Keep from seeing people</a:t>
            </a:r>
          </a:p>
          <a:p>
            <a:pPr algn="ctr">
              <a:spcAft>
                <a:spcPts val="600"/>
              </a:spcAft>
            </a:pPr>
            <a:r>
              <a:rPr lang="en-US" dirty="0">
                <a:solidFill>
                  <a:schemeClr val="bg1"/>
                </a:solidFill>
              </a:rPr>
              <a:t>Keep from leaving home</a:t>
            </a:r>
          </a:p>
          <a:p>
            <a:pPr algn="ctr">
              <a:spcAft>
                <a:spcPts val="600"/>
              </a:spcAft>
            </a:pPr>
            <a:r>
              <a:rPr lang="en-US" dirty="0">
                <a:solidFill>
                  <a:schemeClr val="bg1"/>
                </a:solidFill>
              </a:rPr>
              <a:t>Physically harm</a:t>
            </a:r>
          </a:p>
          <a:p>
            <a:pPr algn="ctr">
              <a:spcAft>
                <a:spcPts val="600"/>
              </a:spcAft>
            </a:pPr>
            <a:r>
              <a:rPr lang="en-US" dirty="0">
                <a:solidFill>
                  <a:schemeClr val="bg1"/>
                </a:solidFill>
              </a:rPr>
              <a:t>Leave the relationship</a:t>
            </a:r>
          </a:p>
          <a:p>
            <a:pPr algn="ctr">
              <a:spcAft>
                <a:spcPts val="600"/>
              </a:spcAft>
            </a:pPr>
            <a:r>
              <a:rPr lang="en-US" dirty="0">
                <a:solidFill>
                  <a:schemeClr val="bg1"/>
                </a:solidFill>
              </a:rPr>
              <a:t>Cause to lose kids</a:t>
            </a:r>
          </a:p>
          <a:p>
            <a:pPr algn="ctr">
              <a:spcAft>
                <a:spcPts val="600"/>
              </a:spcAft>
            </a:pPr>
            <a:r>
              <a:rPr lang="en-US" dirty="0">
                <a:solidFill>
                  <a:schemeClr val="bg1"/>
                </a:solidFill>
              </a:rPr>
              <a:t>Cause legal trouble</a:t>
            </a:r>
          </a:p>
          <a:p>
            <a:pPr algn="ctr">
              <a:spcAft>
                <a:spcPts val="600"/>
              </a:spcAft>
            </a:pPr>
            <a:r>
              <a:rPr lang="en-US" dirty="0">
                <a:solidFill>
                  <a:schemeClr val="bg1"/>
                </a:solidFill>
              </a:rPr>
              <a:t>Keep from taking meds</a:t>
            </a:r>
          </a:p>
          <a:p>
            <a:pPr algn="ctr">
              <a:spcAft>
                <a:spcPts val="600"/>
              </a:spcAft>
            </a:pPr>
            <a:r>
              <a:rPr lang="en-US" dirty="0">
                <a:solidFill>
                  <a:schemeClr val="bg1"/>
                </a:solidFill>
              </a:rPr>
              <a:t>Cause to lose housing</a:t>
            </a:r>
          </a:p>
          <a:p>
            <a:pPr algn="ctr">
              <a:spcAft>
                <a:spcPts val="600"/>
              </a:spcAft>
            </a:pPr>
            <a:r>
              <a:rPr lang="en-US" dirty="0">
                <a:solidFill>
                  <a:schemeClr val="bg1"/>
                </a:solidFill>
              </a:rPr>
              <a:t>Keep from working</a:t>
            </a:r>
          </a:p>
          <a:p>
            <a:pPr algn="ctr">
              <a:spcAft>
                <a:spcPts val="600"/>
              </a:spcAft>
            </a:pPr>
            <a:r>
              <a:rPr lang="en-US" dirty="0">
                <a:solidFill>
                  <a:schemeClr val="bg1"/>
                </a:solidFill>
              </a:rPr>
              <a:t>Keep from having money</a:t>
            </a: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spcAft>
                <a:spcPts val="600"/>
              </a:spcAft>
            </a:pPr>
            <a:endParaRPr lang="en-US" dirty="0">
              <a:solidFill>
                <a:schemeClr val="bg1"/>
              </a:solidFill>
            </a:endParaRPr>
          </a:p>
        </p:txBody>
      </p:sp>
      <p:sp>
        <p:nvSpPr>
          <p:cNvPr id="17" name="TextBox 16"/>
          <p:cNvSpPr txBox="1"/>
          <p:nvPr/>
        </p:nvSpPr>
        <p:spPr>
          <a:xfrm>
            <a:off x="5314948" y="869003"/>
            <a:ext cx="2533650" cy="477054"/>
          </a:xfrm>
          <a:prstGeom prst="rect">
            <a:avLst/>
          </a:prstGeom>
          <a:noFill/>
        </p:spPr>
        <p:txBody>
          <a:bodyPr wrap="square" rtlCol="0">
            <a:spAutoFit/>
          </a:bodyPr>
          <a:lstStyle/>
          <a:p>
            <a:pPr algn="ctr"/>
            <a:r>
              <a:rPr lang="en-US" sz="2500" dirty="0"/>
              <a:t>THREATS</a:t>
            </a:r>
          </a:p>
        </p:txBody>
      </p:sp>
      <p:sp>
        <p:nvSpPr>
          <p:cNvPr id="19" name="TextBox 18"/>
          <p:cNvSpPr txBox="1"/>
          <p:nvPr/>
        </p:nvSpPr>
        <p:spPr>
          <a:xfrm>
            <a:off x="830605" y="6418431"/>
            <a:ext cx="6172655" cy="307777"/>
          </a:xfrm>
          <a:prstGeom prst="rect">
            <a:avLst/>
          </a:prstGeom>
          <a:noFill/>
        </p:spPr>
        <p:txBody>
          <a:bodyPr wrap="square" rtlCol="0">
            <a:spAutoFit/>
          </a:bodyPr>
          <a:lstStyle/>
          <a:p>
            <a:r>
              <a:rPr lang="en-US" sz="1400" i="1" dirty="0">
                <a:solidFill>
                  <a:schemeClr val="tx2"/>
                </a:solidFill>
              </a:rPr>
              <a:t>Dutton, Goodman, &amp; Schmidt, 2006</a:t>
            </a:r>
          </a:p>
        </p:txBody>
      </p:sp>
      <p:sp>
        <p:nvSpPr>
          <p:cNvPr id="20" name="Oval 19"/>
          <p:cNvSpPr/>
          <p:nvPr/>
        </p:nvSpPr>
        <p:spPr>
          <a:xfrm>
            <a:off x="152402" y="4301930"/>
            <a:ext cx="4276725" cy="2012772"/>
          </a:xfrm>
          <a:prstGeom prst="ellipse">
            <a:avLst/>
          </a:prstGeom>
          <a:noFill/>
          <a:ln w="28575">
            <a:solidFill>
              <a:schemeClr val="accent3"/>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8449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own Arrow 17"/>
          <p:cNvSpPr/>
          <p:nvPr/>
        </p:nvSpPr>
        <p:spPr>
          <a:xfrm rot="5400000">
            <a:off x="4163593" y="3242410"/>
            <a:ext cx="807288" cy="1038225"/>
          </a:xfrm>
          <a:prstGeom prst="downArrow">
            <a:avLst/>
          </a:prstGeom>
          <a:solidFill>
            <a:schemeClr val="accent2"/>
          </a:solidFill>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409825" y="259346"/>
            <a:ext cx="4238625" cy="553998"/>
          </a:xfrm>
          <a:prstGeom prst="rect">
            <a:avLst/>
          </a:prstGeom>
          <a:noFill/>
        </p:spPr>
        <p:txBody>
          <a:bodyPr wrap="square" rtlCol="0">
            <a:spAutoFit/>
          </a:bodyPr>
          <a:lstStyle/>
          <a:p>
            <a:pPr algn="ctr"/>
            <a:r>
              <a:rPr lang="en-US" sz="3000" dirty="0"/>
              <a:t>Coercive Control</a:t>
            </a:r>
          </a:p>
        </p:txBody>
      </p:sp>
      <p:sp>
        <p:nvSpPr>
          <p:cNvPr id="9" name="TextBox 8"/>
          <p:cNvSpPr txBox="1"/>
          <p:nvPr/>
        </p:nvSpPr>
        <p:spPr>
          <a:xfrm>
            <a:off x="1080874" y="828710"/>
            <a:ext cx="2533650" cy="477054"/>
          </a:xfrm>
          <a:prstGeom prst="rect">
            <a:avLst/>
          </a:prstGeom>
          <a:noFill/>
        </p:spPr>
        <p:txBody>
          <a:bodyPr wrap="square" rtlCol="0">
            <a:spAutoFit/>
          </a:bodyPr>
          <a:lstStyle/>
          <a:p>
            <a:pPr algn="ctr"/>
            <a:r>
              <a:rPr lang="en-US" sz="2500" dirty="0"/>
              <a:t>DEMANDS</a:t>
            </a:r>
          </a:p>
        </p:txBody>
      </p:sp>
      <p:sp>
        <p:nvSpPr>
          <p:cNvPr id="8" name="Rounded Rectangle 7"/>
          <p:cNvSpPr/>
          <p:nvPr/>
        </p:nvSpPr>
        <p:spPr>
          <a:xfrm>
            <a:off x="647701" y="1283765"/>
            <a:ext cx="3400425" cy="5029200"/>
          </a:xfrm>
          <a:prstGeom prst="roundRect">
            <a:avLst/>
          </a:prstGeom>
          <a:solidFill>
            <a:schemeClr val="accent2"/>
          </a:solidFill>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10" name="TextBox 9"/>
          <p:cNvSpPr txBox="1"/>
          <p:nvPr/>
        </p:nvSpPr>
        <p:spPr>
          <a:xfrm>
            <a:off x="738729" y="1336497"/>
            <a:ext cx="3217945" cy="5678478"/>
          </a:xfrm>
          <a:prstGeom prst="rect">
            <a:avLst/>
          </a:prstGeom>
          <a:noFill/>
        </p:spPr>
        <p:txBody>
          <a:bodyPr wrap="square" rtlCol="0">
            <a:spAutoFit/>
          </a:bodyPr>
          <a:lstStyle/>
          <a:p>
            <a:pPr algn="ctr">
              <a:spcAft>
                <a:spcPts val="600"/>
              </a:spcAft>
            </a:pPr>
            <a:r>
              <a:rPr lang="en-US" dirty="0">
                <a:solidFill>
                  <a:schemeClr val="bg1"/>
                </a:solidFill>
              </a:rPr>
              <a:t>Leaving the house</a:t>
            </a:r>
          </a:p>
          <a:p>
            <a:pPr algn="ctr">
              <a:spcAft>
                <a:spcPts val="600"/>
              </a:spcAft>
            </a:pPr>
            <a:r>
              <a:rPr lang="en-US" dirty="0">
                <a:solidFill>
                  <a:schemeClr val="bg1"/>
                </a:solidFill>
              </a:rPr>
              <a:t>Eating</a:t>
            </a:r>
          </a:p>
          <a:p>
            <a:pPr algn="ctr">
              <a:spcAft>
                <a:spcPts val="600"/>
              </a:spcAft>
            </a:pPr>
            <a:r>
              <a:rPr lang="en-US" dirty="0">
                <a:solidFill>
                  <a:schemeClr val="bg1"/>
                </a:solidFill>
              </a:rPr>
              <a:t>Sleeping</a:t>
            </a:r>
          </a:p>
          <a:p>
            <a:pPr algn="ctr">
              <a:spcAft>
                <a:spcPts val="600"/>
              </a:spcAft>
            </a:pPr>
            <a:r>
              <a:rPr lang="en-US" dirty="0">
                <a:solidFill>
                  <a:schemeClr val="bg1"/>
                </a:solidFill>
              </a:rPr>
              <a:t>Wearing certain clothes</a:t>
            </a:r>
          </a:p>
          <a:p>
            <a:pPr algn="ctr">
              <a:spcAft>
                <a:spcPts val="600"/>
              </a:spcAft>
            </a:pPr>
            <a:r>
              <a:rPr lang="en-US" dirty="0">
                <a:solidFill>
                  <a:schemeClr val="bg1"/>
                </a:solidFill>
              </a:rPr>
              <a:t>Using TV, radio, internet</a:t>
            </a:r>
          </a:p>
          <a:p>
            <a:pPr algn="ctr">
              <a:spcAft>
                <a:spcPts val="600"/>
              </a:spcAft>
            </a:pPr>
            <a:r>
              <a:rPr lang="en-US" dirty="0">
                <a:solidFill>
                  <a:schemeClr val="bg1"/>
                </a:solidFill>
              </a:rPr>
              <a:t>Bathing; using the restroom</a:t>
            </a:r>
          </a:p>
          <a:p>
            <a:pPr algn="ctr">
              <a:spcAft>
                <a:spcPts val="600"/>
              </a:spcAft>
            </a:pPr>
            <a:r>
              <a:rPr lang="en-US" dirty="0">
                <a:solidFill>
                  <a:schemeClr val="bg1"/>
                </a:solidFill>
              </a:rPr>
              <a:t>Using the phone</a:t>
            </a:r>
          </a:p>
          <a:p>
            <a:pPr algn="ctr">
              <a:spcAft>
                <a:spcPts val="600"/>
              </a:spcAft>
            </a:pPr>
            <a:r>
              <a:rPr lang="en-US" dirty="0">
                <a:solidFill>
                  <a:schemeClr val="bg1"/>
                </a:solidFill>
              </a:rPr>
              <a:t>Spending time with others</a:t>
            </a:r>
          </a:p>
          <a:p>
            <a:pPr algn="ctr">
              <a:spcAft>
                <a:spcPts val="600"/>
              </a:spcAft>
            </a:pPr>
            <a:r>
              <a:rPr lang="en-US" dirty="0">
                <a:solidFill>
                  <a:schemeClr val="bg1"/>
                </a:solidFill>
              </a:rPr>
              <a:t>Taking care of kids</a:t>
            </a:r>
          </a:p>
          <a:p>
            <a:pPr algn="ctr">
              <a:spcAft>
                <a:spcPts val="600"/>
              </a:spcAft>
            </a:pPr>
            <a:r>
              <a:rPr lang="en-US" dirty="0">
                <a:solidFill>
                  <a:schemeClr val="bg1"/>
                </a:solidFill>
              </a:rPr>
              <a:t>Buying and preparing food</a:t>
            </a:r>
          </a:p>
          <a:p>
            <a:pPr algn="ctr">
              <a:spcAft>
                <a:spcPts val="600"/>
              </a:spcAft>
            </a:pPr>
            <a:r>
              <a:rPr lang="en-US" dirty="0">
                <a:solidFill>
                  <a:schemeClr val="bg1"/>
                </a:solidFill>
              </a:rPr>
              <a:t>Working; earning money</a:t>
            </a:r>
          </a:p>
          <a:p>
            <a:pPr algn="ctr">
              <a:spcAft>
                <a:spcPts val="600"/>
              </a:spcAft>
            </a:pPr>
            <a:r>
              <a:rPr lang="en-US" dirty="0">
                <a:solidFill>
                  <a:schemeClr val="bg1"/>
                </a:solidFill>
              </a:rPr>
              <a:t>Spending money</a:t>
            </a:r>
          </a:p>
          <a:p>
            <a:pPr algn="ctr">
              <a:spcAft>
                <a:spcPts val="600"/>
              </a:spcAft>
            </a:pPr>
            <a:r>
              <a:rPr lang="en-US" dirty="0">
                <a:solidFill>
                  <a:schemeClr val="bg1"/>
                </a:solidFill>
              </a:rPr>
              <a:t>Using vehicle</a:t>
            </a:r>
          </a:p>
          <a:p>
            <a:pPr algn="ctr">
              <a:spcAft>
                <a:spcPts val="600"/>
              </a:spcAft>
            </a:pPr>
            <a:r>
              <a:rPr lang="en-US" dirty="0">
                <a:solidFill>
                  <a:schemeClr val="bg1"/>
                </a:solidFill>
              </a:rPr>
              <a:t>Using credit cards</a:t>
            </a:r>
          </a:p>
          <a:p>
            <a:pPr algn="ctr">
              <a:spcAft>
                <a:spcPts val="600"/>
              </a:spcAft>
            </a:pPr>
            <a:endParaRPr lang="en-US" dirty="0">
              <a:solidFill>
                <a:schemeClr val="bg1"/>
              </a:solidFill>
            </a:endParaRPr>
          </a:p>
          <a:p>
            <a:pPr>
              <a:spcAft>
                <a:spcPts val="600"/>
              </a:spcAft>
            </a:pPr>
            <a:endParaRPr lang="en-US" dirty="0">
              <a:solidFill>
                <a:schemeClr val="bg1"/>
              </a:solidFill>
            </a:endParaRPr>
          </a:p>
        </p:txBody>
      </p:sp>
      <p:sp>
        <p:nvSpPr>
          <p:cNvPr id="15" name="Rounded Rectangle 14"/>
          <p:cNvSpPr/>
          <p:nvPr/>
        </p:nvSpPr>
        <p:spPr>
          <a:xfrm>
            <a:off x="4810126" y="1336497"/>
            <a:ext cx="3401568" cy="5029200"/>
          </a:xfrm>
          <a:prstGeom prst="roundRect">
            <a:avLst/>
          </a:prstGeom>
          <a:solidFill>
            <a:schemeClr val="accent2"/>
          </a:solidFill>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16" name="TextBox 15"/>
          <p:cNvSpPr txBox="1"/>
          <p:nvPr/>
        </p:nvSpPr>
        <p:spPr>
          <a:xfrm>
            <a:off x="4923885" y="1493882"/>
            <a:ext cx="3174050" cy="7448193"/>
          </a:xfrm>
          <a:prstGeom prst="rect">
            <a:avLst/>
          </a:prstGeom>
          <a:noFill/>
        </p:spPr>
        <p:txBody>
          <a:bodyPr wrap="square" rtlCol="0">
            <a:spAutoFit/>
          </a:bodyPr>
          <a:lstStyle/>
          <a:p>
            <a:pPr algn="ctr">
              <a:spcAft>
                <a:spcPts val="600"/>
              </a:spcAft>
            </a:pPr>
            <a:r>
              <a:rPr lang="en-US" dirty="0">
                <a:solidFill>
                  <a:schemeClr val="bg1"/>
                </a:solidFill>
              </a:rPr>
              <a:t>Say something mean</a:t>
            </a:r>
          </a:p>
          <a:p>
            <a:pPr algn="ctr">
              <a:spcAft>
                <a:spcPts val="600"/>
              </a:spcAft>
            </a:pPr>
            <a:r>
              <a:rPr lang="en-US" dirty="0">
                <a:solidFill>
                  <a:schemeClr val="bg1"/>
                </a:solidFill>
              </a:rPr>
              <a:t>Say something humiliating</a:t>
            </a:r>
          </a:p>
          <a:p>
            <a:pPr algn="ctr">
              <a:spcAft>
                <a:spcPts val="600"/>
              </a:spcAft>
            </a:pPr>
            <a:r>
              <a:rPr lang="en-US" dirty="0">
                <a:solidFill>
                  <a:schemeClr val="bg1"/>
                </a:solidFill>
              </a:rPr>
              <a:t>Tell others private info</a:t>
            </a:r>
          </a:p>
          <a:p>
            <a:pPr algn="ctr">
              <a:spcAft>
                <a:spcPts val="600"/>
              </a:spcAft>
            </a:pPr>
            <a:r>
              <a:rPr lang="en-US" dirty="0">
                <a:solidFill>
                  <a:schemeClr val="bg1"/>
                </a:solidFill>
              </a:rPr>
              <a:t>Keep from seeing people</a:t>
            </a:r>
          </a:p>
          <a:p>
            <a:pPr algn="ctr">
              <a:spcAft>
                <a:spcPts val="600"/>
              </a:spcAft>
            </a:pPr>
            <a:r>
              <a:rPr lang="en-US" dirty="0">
                <a:solidFill>
                  <a:schemeClr val="bg1"/>
                </a:solidFill>
              </a:rPr>
              <a:t>Keep from leaving home</a:t>
            </a:r>
          </a:p>
          <a:p>
            <a:pPr algn="ctr">
              <a:spcAft>
                <a:spcPts val="600"/>
              </a:spcAft>
            </a:pPr>
            <a:r>
              <a:rPr lang="en-US" dirty="0">
                <a:solidFill>
                  <a:schemeClr val="bg1"/>
                </a:solidFill>
              </a:rPr>
              <a:t>Physically harm</a:t>
            </a:r>
          </a:p>
          <a:p>
            <a:pPr algn="ctr">
              <a:spcAft>
                <a:spcPts val="600"/>
              </a:spcAft>
            </a:pPr>
            <a:r>
              <a:rPr lang="en-US" dirty="0">
                <a:solidFill>
                  <a:schemeClr val="bg1"/>
                </a:solidFill>
              </a:rPr>
              <a:t>Leave the relationship</a:t>
            </a:r>
          </a:p>
          <a:p>
            <a:pPr algn="ctr">
              <a:spcAft>
                <a:spcPts val="600"/>
              </a:spcAft>
            </a:pPr>
            <a:r>
              <a:rPr lang="en-US" dirty="0">
                <a:solidFill>
                  <a:schemeClr val="bg1"/>
                </a:solidFill>
              </a:rPr>
              <a:t>Cause to lose kids</a:t>
            </a:r>
          </a:p>
          <a:p>
            <a:pPr algn="ctr">
              <a:spcAft>
                <a:spcPts val="600"/>
              </a:spcAft>
            </a:pPr>
            <a:r>
              <a:rPr lang="en-US" dirty="0">
                <a:solidFill>
                  <a:schemeClr val="bg1"/>
                </a:solidFill>
              </a:rPr>
              <a:t>Cause legal trouble</a:t>
            </a:r>
          </a:p>
          <a:p>
            <a:pPr algn="ctr">
              <a:spcAft>
                <a:spcPts val="600"/>
              </a:spcAft>
            </a:pPr>
            <a:r>
              <a:rPr lang="en-US" dirty="0">
                <a:solidFill>
                  <a:schemeClr val="bg1"/>
                </a:solidFill>
              </a:rPr>
              <a:t>Keep from taking meds</a:t>
            </a:r>
          </a:p>
          <a:p>
            <a:pPr algn="ctr">
              <a:spcAft>
                <a:spcPts val="600"/>
              </a:spcAft>
            </a:pPr>
            <a:r>
              <a:rPr lang="en-US" dirty="0">
                <a:solidFill>
                  <a:schemeClr val="bg1"/>
                </a:solidFill>
              </a:rPr>
              <a:t>Cause to lose housing</a:t>
            </a:r>
          </a:p>
          <a:p>
            <a:pPr algn="ctr">
              <a:spcAft>
                <a:spcPts val="600"/>
              </a:spcAft>
            </a:pPr>
            <a:r>
              <a:rPr lang="en-US" dirty="0">
                <a:solidFill>
                  <a:schemeClr val="bg1"/>
                </a:solidFill>
              </a:rPr>
              <a:t>Keep from working</a:t>
            </a:r>
          </a:p>
          <a:p>
            <a:pPr algn="ctr">
              <a:spcAft>
                <a:spcPts val="600"/>
              </a:spcAft>
            </a:pPr>
            <a:r>
              <a:rPr lang="en-US" dirty="0">
                <a:solidFill>
                  <a:schemeClr val="bg1"/>
                </a:solidFill>
              </a:rPr>
              <a:t>Keep from having money</a:t>
            </a: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spcAft>
                <a:spcPts val="600"/>
              </a:spcAft>
            </a:pPr>
            <a:endParaRPr lang="en-US" dirty="0">
              <a:solidFill>
                <a:schemeClr val="bg1"/>
              </a:solidFill>
            </a:endParaRPr>
          </a:p>
        </p:txBody>
      </p:sp>
      <p:sp>
        <p:nvSpPr>
          <p:cNvPr id="17" name="TextBox 16"/>
          <p:cNvSpPr txBox="1"/>
          <p:nvPr/>
        </p:nvSpPr>
        <p:spPr>
          <a:xfrm>
            <a:off x="5314948" y="869003"/>
            <a:ext cx="2533650" cy="477054"/>
          </a:xfrm>
          <a:prstGeom prst="rect">
            <a:avLst/>
          </a:prstGeom>
          <a:noFill/>
        </p:spPr>
        <p:txBody>
          <a:bodyPr wrap="square" rtlCol="0">
            <a:spAutoFit/>
          </a:bodyPr>
          <a:lstStyle/>
          <a:p>
            <a:pPr algn="ctr"/>
            <a:r>
              <a:rPr lang="en-US" sz="2500" dirty="0"/>
              <a:t>THREATS</a:t>
            </a:r>
          </a:p>
        </p:txBody>
      </p:sp>
      <p:sp>
        <p:nvSpPr>
          <p:cNvPr id="19" name="TextBox 18"/>
          <p:cNvSpPr txBox="1"/>
          <p:nvPr/>
        </p:nvSpPr>
        <p:spPr>
          <a:xfrm>
            <a:off x="830605" y="6418431"/>
            <a:ext cx="6172655" cy="307777"/>
          </a:xfrm>
          <a:prstGeom prst="rect">
            <a:avLst/>
          </a:prstGeom>
          <a:noFill/>
        </p:spPr>
        <p:txBody>
          <a:bodyPr wrap="square" rtlCol="0">
            <a:spAutoFit/>
          </a:bodyPr>
          <a:lstStyle/>
          <a:p>
            <a:r>
              <a:rPr lang="en-US" sz="1400" i="1" dirty="0">
                <a:solidFill>
                  <a:schemeClr val="tx2"/>
                </a:solidFill>
              </a:rPr>
              <a:t>Dutton, Goodman, &amp; Schmidt, 2006</a:t>
            </a:r>
          </a:p>
        </p:txBody>
      </p:sp>
      <p:sp>
        <p:nvSpPr>
          <p:cNvPr id="21" name="Oval 20"/>
          <p:cNvSpPr/>
          <p:nvPr/>
        </p:nvSpPr>
        <p:spPr>
          <a:xfrm>
            <a:off x="4465983" y="4982825"/>
            <a:ext cx="4161181" cy="1224447"/>
          </a:xfrm>
          <a:prstGeom prst="ellipse">
            <a:avLst/>
          </a:prstGeom>
          <a:noFill/>
          <a:ln w="28575">
            <a:solidFill>
              <a:schemeClr val="accent3"/>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4822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own Arrow 17"/>
          <p:cNvSpPr/>
          <p:nvPr/>
        </p:nvSpPr>
        <p:spPr>
          <a:xfrm rot="5400000">
            <a:off x="4163593" y="3242410"/>
            <a:ext cx="807288" cy="1038225"/>
          </a:xfrm>
          <a:prstGeom prst="downArrow">
            <a:avLst/>
          </a:prstGeom>
          <a:solidFill>
            <a:schemeClr val="accent2"/>
          </a:solidFill>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409825" y="259346"/>
            <a:ext cx="4238625" cy="553998"/>
          </a:xfrm>
          <a:prstGeom prst="rect">
            <a:avLst/>
          </a:prstGeom>
          <a:noFill/>
        </p:spPr>
        <p:txBody>
          <a:bodyPr wrap="square" rtlCol="0">
            <a:spAutoFit/>
          </a:bodyPr>
          <a:lstStyle/>
          <a:p>
            <a:pPr algn="ctr"/>
            <a:r>
              <a:rPr lang="en-US" sz="3000" dirty="0"/>
              <a:t>Coercive Control</a:t>
            </a:r>
          </a:p>
        </p:txBody>
      </p:sp>
      <p:sp>
        <p:nvSpPr>
          <p:cNvPr id="9" name="TextBox 8"/>
          <p:cNvSpPr txBox="1"/>
          <p:nvPr/>
        </p:nvSpPr>
        <p:spPr>
          <a:xfrm>
            <a:off x="1080874" y="828710"/>
            <a:ext cx="2533650" cy="477054"/>
          </a:xfrm>
          <a:prstGeom prst="rect">
            <a:avLst/>
          </a:prstGeom>
          <a:noFill/>
        </p:spPr>
        <p:txBody>
          <a:bodyPr wrap="square" rtlCol="0">
            <a:spAutoFit/>
          </a:bodyPr>
          <a:lstStyle/>
          <a:p>
            <a:pPr algn="ctr"/>
            <a:r>
              <a:rPr lang="en-US" sz="2500" dirty="0"/>
              <a:t>DEMANDS</a:t>
            </a:r>
          </a:p>
        </p:txBody>
      </p:sp>
      <p:sp>
        <p:nvSpPr>
          <p:cNvPr id="8" name="Rounded Rectangle 7"/>
          <p:cNvSpPr/>
          <p:nvPr/>
        </p:nvSpPr>
        <p:spPr>
          <a:xfrm>
            <a:off x="647701" y="1283765"/>
            <a:ext cx="3400425" cy="5029200"/>
          </a:xfrm>
          <a:prstGeom prst="roundRect">
            <a:avLst/>
          </a:prstGeom>
          <a:solidFill>
            <a:schemeClr val="accent2"/>
          </a:solidFill>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10" name="TextBox 9"/>
          <p:cNvSpPr txBox="1"/>
          <p:nvPr/>
        </p:nvSpPr>
        <p:spPr>
          <a:xfrm>
            <a:off x="738729" y="1336497"/>
            <a:ext cx="3217945" cy="5678478"/>
          </a:xfrm>
          <a:prstGeom prst="rect">
            <a:avLst/>
          </a:prstGeom>
          <a:noFill/>
        </p:spPr>
        <p:txBody>
          <a:bodyPr wrap="square" rtlCol="0">
            <a:spAutoFit/>
          </a:bodyPr>
          <a:lstStyle/>
          <a:p>
            <a:pPr algn="ctr">
              <a:spcAft>
                <a:spcPts val="600"/>
              </a:spcAft>
            </a:pPr>
            <a:r>
              <a:rPr lang="en-US" dirty="0">
                <a:solidFill>
                  <a:schemeClr val="bg1"/>
                </a:solidFill>
              </a:rPr>
              <a:t>Leaving the house</a:t>
            </a:r>
          </a:p>
          <a:p>
            <a:pPr algn="ctr">
              <a:spcAft>
                <a:spcPts val="600"/>
              </a:spcAft>
            </a:pPr>
            <a:r>
              <a:rPr lang="en-US" dirty="0">
                <a:solidFill>
                  <a:schemeClr val="bg1"/>
                </a:solidFill>
              </a:rPr>
              <a:t>Eating</a:t>
            </a:r>
          </a:p>
          <a:p>
            <a:pPr algn="ctr">
              <a:spcAft>
                <a:spcPts val="600"/>
              </a:spcAft>
            </a:pPr>
            <a:r>
              <a:rPr lang="en-US" dirty="0">
                <a:solidFill>
                  <a:schemeClr val="bg1"/>
                </a:solidFill>
              </a:rPr>
              <a:t>Sleeping</a:t>
            </a:r>
          </a:p>
          <a:p>
            <a:pPr algn="ctr">
              <a:spcAft>
                <a:spcPts val="600"/>
              </a:spcAft>
            </a:pPr>
            <a:r>
              <a:rPr lang="en-US" dirty="0">
                <a:solidFill>
                  <a:schemeClr val="bg1"/>
                </a:solidFill>
              </a:rPr>
              <a:t>Wearing certain clothes</a:t>
            </a:r>
          </a:p>
          <a:p>
            <a:pPr algn="ctr">
              <a:spcAft>
                <a:spcPts val="600"/>
              </a:spcAft>
            </a:pPr>
            <a:r>
              <a:rPr lang="en-US" dirty="0">
                <a:solidFill>
                  <a:schemeClr val="bg1"/>
                </a:solidFill>
              </a:rPr>
              <a:t>Using TV, radio, internet</a:t>
            </a:r>
          </a:p>
          <a:p>
            <a:pPr algn="ctr">
              <a:spcAft>
                <a:spcPts val="600"/>
              </a:spcAft>
            </a:pPr>
            <a:r>
              <a:rPr lang="en-US" dirty="0">
                <a:solidFill>
                  <a:schemeClr val="bg1"/>
                </a:solidFill>
              </a:rPr>
              <a:t>Bathing; using the restroom</a:t>
            </a:r>
          </a:p>
          <a:p>
            <a:pPr algn="ctr">
              <a:spcAft>
                <a:spcPts val="600"/>
              </a:spcAft>
            </a:pPr>
            <a:r>
              <a:rPr lang="en-US" dirty="0">
                <a:solidFill>
                  <a:schemeClr val="bg1"/>
                </a:solidFill>
              </a:rPr>
              <a:t>Using the phone</a:t>
            </a:r>
          </a:p>
          <a:p>
            <a:pPr algn="ctr">
              <a:spcAft>
                <a:spcPts val="600"/>
              </a:spcAft>
            </a:pPr>
            <a:r>
              <a:rPr lang="en-US" dirty="0">
                <a:solidFill>
                  <a:schemeClr val="bg1"/>
                </a:solidFill>
              </a:rPr>
              <a:t>Spending time with others</a:t>
            </a:r>
          </a:p>
          <a:p>
            <a:pPr algn="ctr">
              <a:spcAft>
                <a:spcPts val="600"/>
              </a:spcAft>
            </a:pPr>
            <a:r>
              <a:rPr lang="en-US" dirty="0">
                <a:solidFill>
                  <a:schemeClr val="bg1"/>
                </a:solidFill>
              </a:rPr>
              <a:t>Taking care of kids</a:t>
            </a:r>
          </a:p>
          <a:p>
            <a:pPr algn="ctr">
              <a:spcAft>
                <a:spcPts val="600"/>
              </a:spcAft>
            </a:pPr>
            <a:r>
              <a:rPr lang="en-US" dirty="0">
                <a:solidFill>
                  <a:schemeClr val="bg1"/>
                </a:solidFill>
              </a:rPr>
              <a:t>Buying and preparing food</a:t>
            </a:r>
          </a:p>
          <a:p>
            <a:pPr algn="ctr">
              <a:spcAft>
                <a:spcPts val="600"/>
              </a:spcAft>
            </a:pPr>
            <a:r>
              <a:rPr lang="en-US" dirty="0">
                <a:solidFill>
                  <a:schemeClr val="bg1"/>
                </a:solidFill>
              </a:rPr>
              <a:t>Working; earning money</a:t>
            </a:r>
          </a:p>
          <a:p>
            <a:pPr algn="ctr">
              <a:spcAft>
                <a:spcPts val="600"/>
              </a:spcAft>
            </a:pPr>
            <a:r>
              <a:rPr lang="en-US" dirty="0">
                <a:solidFill>
                  <a:schemeClr val="bg1"/>
                </a:solidFill>
              </a:rPr>
              <a:t>Spending money</a:t>
            </a:r>
          </a:p>
          <a:p>
            <a:pPr algn="ctr">
              <a:spcAft>
                <a:spcPts val="600"/>
              </a:spcAft>
            </a:pPr>
            <a:r>
              <a:rPr lang="en-US" dirty="0">
                <a:solidFill>
                  <a:schemeClr val="bg1"/>
                </a:solidFill>
              </a:rPr>
              <a:t>Using vehicle</a:t>
            </a:r>
          </a:p>
          <a:p>
            <a:pPr algn="ctr">
              <a:spcAft>
                <a:spcPts val="600"/>
              </a:spcAft>
            </a:pPr>
            <a:r>
              <a:rPr lang="en-US" dirty="0">
                <a:solidFill>
                  <a:schemeClr val="bg1"/>
                </a:solidFill>
              </a:rPr>
              <a:t>Using credit cards</a:t>
            </a:r>
          </a:p>
          <a:p>
            <a:pPr algn="ctr">
              <a:spcAft>
                <a:spcPts val="600"/>
              </a:spcAft>
            </a:pPr>
            <a:endParaRPr lang="en-US" dirty="0">
              <a:solidFill>
                <a:schemeClr val="bg1"/>
              </a:solidFill>
            </a:endParaRPr>
          </a:p>
          <a:p>
            <a:pPr>
              <a:spcAft>
                <a:spcPts val="600"/>
              </a:spcAft>
            </a:pPr>
            <a:endParaRPr lang="en-US" dirty="0">
              <a:solidFill>
                <a:schemeClr val="bg1"/>
              </a:solidFill>
            </a:endParaRPr>
          </a:p>
        </p:txBody>
      </p:sp>
      <p:sp>
        <p:nvSpPr>
          <p:cNvPr id="15" name="Rounded Rectangle 14"/>
          <p:cNvSpPr/>
          <p:nvPr/>
        </p:nvSpPr>
        <p:spPr>
          <a:xfrm>
            <a:off x="4810126" y="1336497"/>
            <a:ext cx="3401568" cy="5029200"/>
          </a:xfrm>
          <a:prstGeom prst="roundRect">
            <a:avLst/>
          </a:prstGeom>
          <a:solidFill>
            <a:schemeClr val="accent2"/>
          </a:solidFill>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16" name="TextBox 15"/>
          <p:cNvSpPr txBox="1"/>
          <p:nvPr/>
        </p:nvSpPr>
        <p:spPr>
          <a:xfrm>
            <a:off x="4923885" y="1493882"/>
            <a:ext cx="3174050" cy="7448193"/>
          </a:xfrm>
          <a:prstGeom prst="rect">
            <a:avLst/>
          </a:prstGeom>
          <a:noFill/>
        </p:spPr>
        <p:txBody>
          <a:bodyPr wrap="square" rtlCol="0">
            <a:spAutoFit/>
          </a:bodyPr>
          <a:lstStyle/>
          <a:p>
            <a:pPr algn="ctr">
              <a:spcAft>
                <a:spcPts val="600"/>
              </a:spcAft>
            </a:pPr>
            <a:r>
              <a:rPr lang="en-US" dirty="0">
                <a:solidFill>
                  <a:schemeClr val="bg1"/>
                </a:solidFill>
              </a:rPr>
              <a:t>Say something mean</a:t>
            </a:r>
          </a:p>
          <a:p>
            <a:pPr algn="ctr">
              <a:spcAft>
                <a:spcPts val="600"/>
              </a:spcAft>
            </a:pPr>
            <a:r>
              <a:rPr lang="en-US" dirty="0">
                <a:solidFill>
                  <a:schemeClr val="bg1"/>
                </a:solidFill>
              </a:rPr>
              <a:t>Say something humiliating</a:t>
            </a:r>
          </a:p>
          <a:p>
            <a:pPr algn="ctr">
              <a:spcAft>
                <a:spcPts val="600"/>
              </a:spcAft>
            </a:pPr>
            <a:r>
              <a:rPr lang="en-US" dirty="0">
                <a:solidFill>
                  <a:schemeClr val="bg1"/>
                </a:solidFill>
              </a:rPr>
              <a:t>Tell others private info</a:t>
            </a:r>
          </a:p>
          <a:p>
            <a:pPr algn="ctr">
              <a:spcAft>
                <a:spcPts val="600"/>
              </a:spcAft>
            </a:pPr>
            <a:r>
              <a:rPr lang="en-US" dirty="0">
                <a:solidFill>
                  <a:schemeClr val="bg1"/>
                </a:solidFill>
              </a:rPr>
              <a:t>Keep from seeing people</a:t>
            </a:r>
          </a:p>
          <a:p>
            <a:pPr algn="ctr">
              <a:spcAft>
                <a:spcPts val="600"/>
              </a:spcAft>
            </a:pPr>
            <a:r>
              <a:rPr lang="en-US" dirty="0">
                <a:solidFill>
                  <a:schemeClr val="bg1"/>
                </a:solidFill>
              </a:rPr>
              <a:t>Keep from leaving home</a:t>
            </a:r>
          </a:p>
          <a:p>
            <a:pPr algn="ctr">
              <a:spcAft>
                <a:spcPts val="600"/>
              </a:spcAft>
            </a:pPr>
            <a:r>
              <a:rPr lang="en-US" dirty="0">
                <a:solidFill>
                  <a:schemeClr val="bg1"/>
                </a:solidFill>
              </a:rPr>
              <a:t>Physically harm</a:t>
            </a:r>
          </a:p>
          <a:p>
            <a:pPr algn="ctr">
              <a:spcAft>
                <a:spcPts val="600"/>
              </a:spcAft>
            </a:pPr>
            <a:r>
              <a:rPr lang="en-US" dirty="0">
                <a:solidFill>
                  <a:schemeClr val="bg1"/>
                </a:solidFill>
              </a:rPr>
              <a:t>Leave the relationship</a:t>
            </a:r>
          </a:p>
          <a:p>
            <a:pPr algn="ctr">
              <a:spcAft>
                <a:spcPts val="600"/>
              </a:spcAft>
            </a:pPr>
            <a:r>
              <a:rPr lang="en-US" dirty="0">
                <a:solidFill>
                  <a:schemeClr val="bg1"/>
                </a:solidFill>
              </a:rPr>
              <a:t>Cause to lose kids</a:t>
            </a:r>
          </a:p>
          <a:p>
            <a:pPr algn="ctr">
              <a:spcAft>
                <a:spcPts val="600"/>
              </a:spcAft>
            </a:pPr>
            <a:r>
              <a:rPr lang="en-US" dirty="0">
                <a:solidFill>
                  <a:schemeClr val="bg1"/>
                </a:solidFill>
              </a:rPr>
              <a:t>Cause legal trouble</a:t>
            </a:r>
          </a:p>
          <a:p>
            <a:pPr algn="ctr">
              <a:spcAft>
                <a:spcPts val="600"/>
              </a:spcAft>
            </a:pPr>
            <a:r>
              <a:rPr lang="en-US" dirty="0">
                <a:solidFill>
                  <a:schemeClr val="bg1"/>
                </a:solidFill>
              </a:rPr>
              <a:t>Keep from taking meds</a:t>
            </a:r>
          </a:p>
          <a:p>
            <a:pPr algn="ctr">
              <a:spcAft>
                <a:spcPts val="600"/>
              </a:spcAft>
            </a:pPr>
            <a:r>
              <a:rPr lang="en-US" dirty="0">
                <a:solidFill>
                  <a:schemeClr val="bg1"/>
                </a:solidFill>
              </a:rPr>
              <a:t>Cause to lose housing</a:t>
            </a:r>
          </a:p>
          <a:p>
            <a:pPr algn="ctr">
              <a:spcAft>
                <a:spcPts val="600"/>
              </a:spcAft>
            </a:pPr>
            <a:r>
              <a:rPr lang="en-US" dirty="0">
                <a:solidFill>
                  <a:schemeClr val="bg1"/>
                </a:solidFill>
              </a:rPr>
              <a:t>Keep from working</a:t>
            </a:r>
          </a:p>
          <a:p>
            <a:pPr algn="ctr">
              <a:spcAft>
                <a:spcPts val="600"/>
              </a:spcAft>
            </a:pPr>
            <a:r>
              <a:rPr lang="en-US" dirty="0">
                <a:solidFill>
                  <a:schemeClr val="bg1"/>
                </a:solidFill>
              </a:rPr>
              <a:t>Keep from having money</a:t>
            </a: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lgn="ctr">
              <a:spcAft>
                <a:spcPts val="600"/>
              </a:spcAft>
            </a:pPr>
            <a:endParaRPr lang="en-US" dirty="0">
              <a:solidFill>
                <a:schemeClr val="bg1"/>
              </a:solidFill>
            </a:endParaRPr>
          </a:p>
          <a:p>
            <a:pPr>
              <a:spcAft>
                <a:spcPts val="600"/>
              </a:spcAft>
            </a:pPr>
            <a:endParaRPr lang="en-US" dirty="0">
              <a:solidFill>
                <a:schemeClr val="bg1"/>
              </a:solidFill>
            </a:endParaRPr>
          </a:p>
        </p:txBody>
      </p:sp>
      <p:sp>
        <p:nvSpPr>
          <p:cNvPr id="17" name="TextBox 16"/>
          <p:cNvSpPr txBox="1"/>
          <p:nvPr/>
        </p:nvSpPr>
        <p:spPr>
          <a:xfrm>
            <a:off x="5314948" y="869003"/>
            <a:ext cx="2533650" cy="477054"/>
          </a:xfrm>
          <a:prstGeom prst="rect">
            <a:avLst/>
          </a:prstGeom>
          <a:noFill/>
        </p:spPr>
        <p:txBody>
          <a:bodyPr wrap="square" rtlCol="0">
            <a:spAutoFit/>
          </a:bodyPr>
          <a:lstStyle/>
          <a:p>
            <a:pPr algn="ctr"/>
            <a:r>
              <a:rPr lang="en-US" sz="2500" dirty="0"/>
              <a:t>THREATS</a:t>
            </a:r>
          </a:p>
        </p:txBody>
      </p:sp>
      <p:sp>
        <p:nvSpPr>
          <p:cNvPr id="19" name="TextBox 18"/>
          <p:cNvSpPr txBox="1"/>
          <p:nvPr/>
        </p:nvSpPr>
        <p:spPr>
          <a:xfrm>
            <a:off x="830605" y="6418431"/>
            <a:ext cx="6172655" cy="307777"/>
          </a:xfrm>
          <a:prstGeom prst="rect">
            <a:avLst/>
          </a:prstGeom>
          <a:noFill/>
        </p:spPr>
        <p:txBody>
          <a:bodyPr wrap="square" rtlCol="0">
            <a:spAutoFit/>
          </a:bodyPr>
          <a:lstStyle/>
          <a:p>
            <a:r>
              <a:rPr lang="en-US" sz="1400" i="1" dirty="0">
                <a:solidFill>
                  <a:schemeClr val="tx2"/>
                </a:solidFill>
              </a:rPr>
              <a:t>Dutton, Goodman, &amp; Schmidt, 2006</a:t>
            </a:r>
          </a:p>
        </p:txBody>
      </p:sp>
      <p:sp>
        <p:nvSpPr>
          <p:cNvPr id="22" name="Oval 21"/>
          <p:cNvSpPr/>
          <p:nvPr/>
        </p:nvSpPr>
        <p:spPr>
          <a:xfrm>
            <a:off x="152400" y="259346"/>
            <a:ext cx="8543654" cy="6424688"/>
          </a:xfrm>
          <a:prstGeom prst="ellipse">
            <a:avLst/>
          </a:prstGeom>
          <a:noFill/>
          <a:ln w="28575">
            <a:solidFill>
              <a:schemeClr val="accent3"/>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8610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taining credit"/>
          <p:cNvGrpSpPr/>
          <p:nvPr/>
        </p:nvGrpSpPr>
        <p:grpSpPr>
          <a:xfrm>
            <a:off x="1464242" y="712681"/>
            <a:ext cx="2323117" cy="3924815"/>
            <a:chOff x="883215" y="712679"/>
            <a:chExt cx="2323117" cy="392481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15" y="712679"/>
              <a:ext cx="2323117" cy="1554271"/>
            </a:xfrm>
            <a:prstGeom prst="rect">
              <a:avLst/>
            </a:prstGeom>
          </p:spPr>
        </p:pic>
        <p:sp>
          <p:nvSpPr>
            <p:cNvPr id="9" name="Rectangle 8"/>
            <p:cNvSpPr/>
            <p:nvPr/>
          </p:nvSpPr>
          <p:spPr>
            <a:xfrm>
              <a:off x="883215" y="2266950"/>
              <a:ext cx="2323117" cy="2370544"/>
            </a:xfrm>
            <a:prstGeom prst="rect">
              <a:avLst/>
            </a:prstGeom>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Obtaining credit in a partner’s name </a:t>
              </a:r>
              <a:r>
                <a:rPr lang="en-US" dirty="0"/>
                <a:t>(mortgage, student loans, personal loans, car loans, credit cards, payday loans)</a:t>
              </a:r>
            </a:p>
          </p:txBody>
        </p:sp>
      </p:grpSp>
    </p:spTree>
    <p:extLst>
      <p:ext uri="{BB962C8B-B14F-4D97-AF65-F5344CB8AC3E}">
        <p14:creationId xmlns:p14="http://schemas.microsoft.com/office/powerpoint/2010/main" val="17308227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taining credit"/>
          <p:cNvGrpSpPr/>
          <p:nvPr/>
        </p:nvGrpSpPr>
        <p:grpSpPr>
          <a:xfrm>
            <a:off x="1464242" y="712681"/>
            <a:ext cx="2323117" cy="3924815"/>
            <a:chOff x="883215" y="712679"/>
            <a:chExt cx="2323117" cy="392481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15" y="712679"/>
              <a:ext cx="2323117" cy="1554271"/>
            </a:xfrm>
            <a:prstGeom prst="rect">
              <a:avLst/>
            </a:prstGeom>
          </p:spPr>
        </p:pic>
        <p:sp>
          <p:nvSpPr>
            <p:cNvPr id="9" name="Rectangle 8"/>
            <p:cNvSpPr/>
            <p:nvPr/>
          </p:nvSpPr>
          <p:spPr>
            <a:xfrm>
              <a:off x="883215" y="2266950"/>
              <a:ext cx="2323117" cy="2370544"/>
            </a:xfrm>
            <a:prstGeom prst="rect">
              <a:avLst/>
            </a:prstGeom>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Obtaining credit in a partner’s name </a:t>
              </a:r>
              <a:r>
                <a:rPr lang="en-US" dirty="0"/>
                <a:t>(mortgage, student loans, personal loans, car loans, credit cards, payday loans)</a:t>
              </a:r>
            </a:p>
          </p:txBody>
        </p:sp>
      </p:grpSp>
      <p:grpSp>
        <p:nvGrpSpPr>
          <p:cNvPr id="3" name="Bills in name"/>
          <p:cNvGrpSpPr/>
          <p:nvPr/>
        </p:nvGrpSpPr>
        <p:grpSpPr>
          <a:xfrm>
            <a:off x="5595843" y="712681"/>
            <a:ext cx="2322576" cy="3924815"/>
            <a:chOff x="5476367" y="712679"/>
            <a:chExt cx="2322576" cy="3924815"/>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367" y="712679"/>
              <a:ext cx="2322576" cy="1532900"/>
            </a:xfrm>
            <a:prstGeom prst="rect">
              <a:avLst/>
            </a:prstGeom>
          </p:spPr>
        </p:pic>
        <p:sp>
          <p:nvSpPr>
            <p:cNvPr id="10" name="Rectangle 9"/>
            <p:cNvSpPr/>
            <p:nvPr/>
          </p:nvSpPr>
          <p:spPr>
            <a:xfrm>
              <a:off x="5476367" y="2245579"/>
              <a:ext cx="2322576" cy="2391915"/>
            </a:xfrm>
            <a:prstGeom prst="rect">
              <a:avLst/>
            </a:prstGeom>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Putting bills in a partner’s name (utilities, phone, cable, rent)</a:t>
              </a:r>
            </a:p>
          </p:txBody>
        </p:sp>
      </p:grpSp>
    </p:spTree>
    <p:extLst>
      <p:ext uri="{BB962C8B-B14F-4D97-AF65-F5344CB8AC3E}">
        <p14:creationId xmlns:p14="http://schemas.microsoft.com/office/powerpoint/2010/main" val="30155995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Arrow 1"/>
          <p:cNvCxnSpPr/>
          <p:nvPr/>
        </p:nvCxnSpPr>
        <p:spPr>
          <a:xfrm>
            <a:off x="2540075" y="4532719"/>
            <a:ext cx="1003227" cy="925106"/>
          </a:xfrm>
          <a:prstGeom prst="straightConnector1">
            <a:avLst/>
          </a:prstGeom>
          <a:ln w="152400">
            <a:tailEnd type="triangle"/>
          </a:ln>
        </p:spPr>
        <p:style>
          <a:lnRef idx="2">
            <a:schemeClr val="accent1"/>
          </a:lnRef>
          <a:fillRef idx="0">
            <a:schemeClr val="accent1"/>
          </a:fillRef>
          <a:effectRef idx="1">
            <a:schemeClr val="accent1"/>
          </a:effectRef>
          <a:fontRef idx="minor">
            <a:schemeClr val="tx1"/>
          </a:fontRef>
        </p:style>
      </p:cxnSp>
      <p:cxnSp>
        <p:nvCxnSpPr>
          <p:cNvPr id="14" name="Arrow 2"/>
          <p:cNvCxnSpPr/>
          <p:nvPr/>
        </p:nvCxnSpPr>
        <p:spPr>
          <a:xfrm flipH="1">
            <a:off x="5729703" y="4362452"/>
            <a:ext cx="1095373" cy="1095375"/>
          </a:xfrm>
          <a:prstGeom prst="straightConnector1">
            <a:avLst/>
          </a:prstGeom>
          <a:ln w="152400">
            <a:tailEnd type="triangle"/>
          </a:ln>
        </p:spPr>
        <p:style>
          <a:lnRef idx="2">
            <a:schemeClr val="accent1"/>
          </a:lnRef>
          <a:fillRef idx="0">
            <a:schemeClr val="accent1"/>
          </a:fillRef>
          <a:effectRef idx="1">
            <a:schemeClr val="accent1"/>
          </a:effectRef>
          <a:fontRef idx="minor">
            <a:schemeClr val="tx1"/>
          </a:fontRef>
        </p:style>
      </p:cxnSp>
      <p:grpSp>
        <p:nvGrpSpPr>
          <p:cNvPr id="2" name="Obtaining credit"/>
          <p:cNvGrpSpPr/>
          <p:nvPr/>
        </p:nvGrpSpPr>
        <p:grpSpPr>
          <a:xfrm>
            <a:off x="1464242" y="712681"/>
            <a:ext cx="2323117" cy="3924815"/>
            <a:chOff x="883215" y="712679"/>
            <a:chExt cx="2323117" cy="392481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15" y="712679"/>
              <a:ext cx="2323117" cy="1554271"/>
            </a:xfrm>
            <a:prstGeom prst="rect">
              <a:avLst/>
            </a:prstGeom>
          </p:spPr>
        </p:pic>
        <p:sp>
          <p:nvSpPr>
            <p:cNvPr id="9" name="Rectangle 8"/>
            <p:cNvSpPr/>
            <p:nvPr/>
          </p:nvSpPr>
          <p:spPr>
            <a:xfrm>
              <a:off x="883215" y="2266950"/>
              <a:ext cx="2323117" cy="2370544"/>
            </a:xfrm>
            <a:prstGeom prst="rect">
              <a:avLst/>
            </a:prstGeom>
            <a:solidFill>
              <a:schemeClr val="accent1"/>
            </a:solid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Obtaining credit in a partner’s name </a:t>
              </a:r>
              <a:r>
                <a:rPr lang="en-US" dirty="0"/>
                <a:t>(mortgage, student loans, personal loans, car loans, credit cards, payday loans)</a:t>
              </a:r>
            </a:p>
          </p:txBody>
        </p:sp>
      </p:grpSp>
      <p:grpSp>
        <p:nvGrpSpPr>
          <p:cNvPr id="3" name="Bills in name"/>
          <p:cNvGrpSpPr/>
          <p:nvPr/>
        </p:nvGrpSpPr>
        <p:grpSpPr>
          <a:xfrm>
            <a:off x="5595843" y="712681"/>
            <a:ext cx="2322576" cy="3924815"/>
            <a:chOff x="5476367" y="712679"/>
            <a:chExt cx="2322576" cy="3924815"/>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367" y="712679"/>
              <a:ext cx="2322576" cy="1532900"/>
            </a:xfrm>
            <a:prstGeom prst="rect">
              <a:avLst/>
            </a:prstGeom>
          </p:spPr>
        </p:pic>
        <p:sp>
          <p:nvSpPr>
            <p:cNvPr id="10" name="Rectangle 9"/>
            <p:cNvSpPr/>
            <p:nvPr/>
          </p:nvSpPr>
          <p:spPr>
            <a:xfrm>
              <a:off x="5476367" y="2245579"/>
              <a:ext cx="2322576" cy="2391915"/>
            </a:xfrm>
            <a:prstGeom prst="rect">
              <a:avLst/>
            </a:prstGeom>
            <a:solidFill>
              <a:schemeClr val="accent1"/>
            </a:solid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Putting bills in a partner’s name (utilities, phone, cable, rent)</a:t>
              </a:r>
            </a:p>
          </p:txBody>
        </p:sp>
      </p:grpSp>
      <p:sp>
        <p:nvSpPr>
          <p:cNvPr id="13" name="Coerced debt"/>
          <p:cNvSpPr txBox="1"/>
          <p:nvPr/>
        </p:nvSpPr>
        <p:spPr>
          <a:xfrm>
            <a:off x="1909765" y="5457825"/>
            <a:ext cx="5324475" cy="861774"/>
          </a:xfrm>
          <a:prstGeom prst="rect">
            <a:avLst/>
          </a:prstGeom>
          <a:noFill/>
        </p:spPr>
        <p:txBody>
          <a:bodyPr wrap="square" rtlCol="0">
            <a:spAutoFit/>
          </a:bodyPr>
          <a:lstStyle/>
          <a:p>
            <a:pPr algn="ctr"/>
            <a:r>
              <a:rPr lang="en-US" sz="5000" dirty="0"/>
              <a:t>Coerced Debt</a:t>
            </a:r>
          </a:p>
        </p:txBody>
      </p:sp>
    </p:spTree>
    <p:extLst>
      <p:ext uri="{BB962C8B-B14F-4D97-AF65-F5344CB8AC3E}">
        <p14:creationId xmlns:p14="http://schemas.microsoft.com/office/powerpoint/2010/main" val="33716729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Fraud"/>
          <p:cNvGrpSpPr/>
          <p:nvPr/>
        </p:nvGrpSpPr>
        <p:grpSpPr>
          <a:xfrm>
            <a:off x="481781" y="2094730"/>
            <a:ext cx="3034775" cy="1309895"/>
            <a:chOff x="356719" y="1896692"/>
            <a:chExt cx="3034775" cy="1309895"/>
          </a:xfrm>
        </p:grpSpPr>
        <p:grpSp>
          <p:nvGrpSpPr>
            <p:cNvPr id="17" name="Group 16"/>
            <p:cNvGrpSpPr/>
            <p:nvPr/>
          </p:nvGrpSpPr>
          <p:grpSpPr>
            <a:xfrm>
              <a:off x="356719" y="1896692"/>
              <a:ext cx="1442424" cy="1309895"/>
              <a:chOff x="356719" y="1896692"/>
              <a:chExt cx="1442424" cy="1309895"/>
            </a:xfrm>
          </p:grpSpPr>
          <p:sp>
            <p:nvSpPr>
              <p:cNvPr id="5" name="Oval 4"/>
              <p:cNvSpPr/>
              <p:nvPr/>
            </p:nvSpPr>
            <p:spPr>
              <a:xfrm>
                <a:off x="356719" y="1896692"/>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1254" y="2094728"/>
                <a:ext cx="911188" cy="911188"/>
              </a:xfrm>
              <a:prstGeom prst="rect">
                <a:avLst/>
              </a:prstGeom>
            </p:spPr>
          </p:pic>
        </p:grpSp>
        <p:sp>
          <p:nvSpPr>
            <p:cNvPr id="7" name="TextBox 6"/>
            <p:cNvSpPr txBox="1"/>
            <p:nvPr/>
          </p:nvSpPr>
          <p:spPr>
            <a:xfrm>
              <a:off x="1803401" y="2176008"/>
              <a:ext cx="1588093" cy="707886"/>
            </a:xfrm>
            <a:prstGeom prst="rect">
              <a:avLst/>
            </a:prstGeom>
            <a:noFill/>
          </p:spPr>
          <p:txBody>
            <a:bodyPr wrap="square" rtlCol="0">
              <a:spAutoFit/>
            </a:bodyPr>
            <a:lstStyle/>
            <a:p>
              <a:r>
                <a:rPr lang="en-US" sz="4000" dirty="0">
                  <a:solidFill>
                    <a:schemeClr val="accent5">
                      <a:lumMod val="75000"/>
                    </a:schemeClr>
                  </a:solidFill>
                  <a:ea typeface="Verdana" panose="020B0604030504040204" pitchFamily="34" charset="0"/>
                  <a:cs typeface="Verdana" panose="020B0604030504040204" pitchFamily="34" charset="0"/>
                </a:rPr>
                <a:t>Fraud</a:t>
              </a:r>
            </a:p>
          </p:txBody>
        </p:sp>
      </p:grpSp>
      <p:sp>
        <p:nvSpPr>
          <p:cNvPr id="14" name="Fraud def"/>
          <p:cNvSpPr txBox="1"/>
          <p:nvPr/>
        </p:nvSpPr>
        <p:spPr>
          <a:xfrm>
            <a:off x="3619571" y="2374046"/>
            <a:ext cx="5259385" cy="707886"/>
          </a:xfrm>
          <a:prstGeom prst="rect">
            <a:avLst/>
          </a:prstGeom>
          <a:noFill/>
        </p:spPr>
        <p:txBody>
          <a:bodyPr wrap="square" rtlCol="0">
            <a:spAutoFit/>
          </a:bodyPr>
          <a:lstStyle/>
          <a:p>
            <a:r>
              <a:rPr lang="en-US" sz="2000" dirty="0">
                <a:solidFill>
                  <a:schemeClr val="accent5">
                    <a:lumMod val="75000"/>
                  </a:schemeClr>
                </a:solidFill>
                <a:ea typeface="Verdana" panose="020B0604030504040204" pitchFamily="34" charset="0"/>
                <a:cs typeface="Verdana" panose="020B0604030504040204" pitchFamily="34" charset="0"/>
              </a:rPr>
              <a:t>Using the survivor’s identity without their knowledge to obtain a loan or credit in her name</a:t>
            </a:r>
          </a:p>
        </p:txBody>
      </p:sp>
      <p:sp>
        <p:nvSpPr>
          <p:cNvPr id="12" name="Title 1"/>
          <p:cNvSpPr txBox="1">
            <a:spLocks/>
          </p:cNvSpPr>
          <p:nvPr/>
        </p:nvSpPr>
        <p:spPr>
          <a:xfrm>
            <a:off x="230187" y="763380"/>
            <a:ext cx="8913813"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r>
              <a:rPr lang="en-US" sz="4000"/>
              <a:t>3 Mechanisms of Coerced Debt</a:t>
            </a:r>
            <a:endParaRPr lang="en-US" sz="4000" dirty="0"/>
          </a:p>
        </p:txBody>
      </p:sp>
      <p:sp>
        <p:nvSpPr>
          <p:cNvPr id="10" name="Rectangle 9"/>
          <p:cNvSpPr/>
          <p:nvPr/>
        </p:nvSpPr>
        <p:spPr>
          <a:xfrm>
            <a:off x="1" y="333416"/>
            <a:ext cx="8256104" cy="11703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230187" y="478509"/>
            <a:ext cx="8913813"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r>
              <a:rPr lang="en-US" sz="4000" dirty="0"/>
              <a:t>3 Mechanisms of Coerced Debt</a:t>
            </a:r>
          </a:p>
        </p:txBody>
      </p:sp>
    </p:spTree>
    <p:extLst>
      <p:ext uri="{BB962C8B-B14F-4D97-AF65-F5344CB8AC3E}">
        <p14:creationId xmlns:p14="http://schemas.microsoft.com/office/powerpoint/2010/main" val="3159320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ardrop 16"/>
          <p:cNvSpPr/>
          <p:nvPr/>
        </p:nvSpPr>
        <p:spPr>
          <a:xfrm flipH="1">
            <a:off x="4742364" y="3539212"/>
            <a:ext cx="2743200" cy="2743200"/>
          </a:xfrm>
          <a:prstGeom prst="teardrop">
            <a:avLst/>
          </a:prstGeom>
          <a:solidFill>
            <a:schemeClr val="accent3">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ardrop 15"/>
          <p:cNvSpPr/>
          <p:nvPr/>
        </p:nvSpPr>
        <p:spPr>
          <a:xfrm rot="5400000" flipH="1">
            <a:off x="1821079" y="3539212"/>
            <a:ext cx="2743200" cy="2743200"/>
          </a:xfrm>
          <a:prstGeom prst="teardrop">
            <a:avLst/>
          </a:pr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11"/>
          <p:cNvSpPr/>
          <p:nvPr/>
        </p:nvSpPr>
        <p:spPr>
          <a:xfrm rot="10800000">
            <a:off x="4742362" y="651995"/>
            <a:ext cx="2743200" cy="2743200"/>
          </a:xfrm>
          <a:prstGeom prst="teardrop">
            <a:avLst/>
          </a:prstGeom>
          <a:solidFill>
            <a:srgbClr val="00557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000" dirty="0"/>
          </a:p>
        </p:txBody>
      </p:sp>
      <p:sp>
        <p:nvSpPr>
          <p:cNvPr id="5" name="Teardrop 4"/>
          <p:cNvSpPr/>
          <p:nvPr/>
        </p:nvSpPr>
        <p:spPr>
          <a:xfrm rot="5400000">
            <a:off x="1860171" y="653543"/>
            <a:ext cx="2743200" cy="27432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p:txBody>
      </p:sp>
      <p:sp>
        <p:nvSpPr>
          <p:cNvPr id="7" name="TextBox 6"/>
          <p:cNvSpPr txBox="1"/>
          <p:nvPr/>
        </p:nvSpPr>
        <p:spPr>
          <a:xfrm>
            <a:off x="1860173" y="1513039"/>
            <a:ext cx="2534653" cy="1015663"/>
          </a:xfrm>
          <a:prstGeom prst="rect">
            <a:avLst/>
          </a:prstGeom>
          <a:noFill/>
          <a:ln>
            <a:noFill/>
          </a:ln>
        </p:spPr>
        <p:txBody>
          <a:bodyPr wrap="square" rtlCol="0">
            <a:spAutoFit/>
          </a:bodyPr>
          <a:lstStyle/>
          <a:p>
            <a:pPr algn="ctr"/>
            <a:r>
              <a:rPr lang="en-US" sz="3000" dirty="0" smtClean="0">
                <a:solidFill>
                  <a:schemeClr val="bg1"/>
                </a:solidFill>
              </a:rPr>
              <a:t>U.S</a:t>
            </a:r>
            <a:endParaRPr lang="en-US" sz="3000" dirty="0" smtClean="0">
              <a:solidFill>
                <a:schemeClr val="bg1"/>
              </a:solidFill>
            </a:endParaRPr>
          </a:p>
          <a:p>
            <a:pPr algn="ctr"/>
            <a:r>
              <a:rPr lang="en-US" sz="3000" dirty="0" smtClean="0">
                <a:solidFill>
                  <a:schemeClr val="bg1"/>
                </a:solidFill>
              </a:rPr>
              <a:t>Background</a:t>
            </a:r>
            <a:endParaRPr lang="en-US" sz="3000" dirty="0">
              <a:solidFill>
                <a:schemeClr val="bg1"/>
              </a:solidFill>
            </a:endParaRPr>
          </a:p>
        </p:txBody>
      </p:sp>
      <p:sp>
        <p:nvSpPr>
          <p:cNvPr id="8" name="TextBox 7"/>
          <p:cNvSpPr txBox="1"/>
          <p:nvPr/>
        </p:nvSpPr>
        <p:spPr>
          <a:xfrm>
            <a:off x="4950911" y="1537990"/>
            <a:ext cx="2534653" cy="1015663"/>
          </a:xfrm>
          <a:prstGeom prst="rect">
            <a:avLst/>
          </a:prstGeom>
          <a:noFill/>
        </p:spPr>
        <p:txBody>
          <a:bodyPr wrap="square" rtlCol="0">
            <a:spAutoFit/>
          </a:bodyPr>
          <a:lstStyle/>
          <a:p>
            <a:r>
              <a:rPr lang="en-US" sz="3000" dirty="0">
                <a:solidFill>
                  <a:schemeClr val="bg1"/>
                </a:solidFill>
              </a:rPr>
              <a:t>Defining Coerced Debt</a:t>
            </a:r>
          </a:p>
        </p:txBody>
      </p:sp>
      <p:sp>
        <p:nvSpPr>
          <p:cNvPr id="9" name="TextBox 8"/>
          <p:cNvSpPr txBox="1"/>
          <p:nvPr/>
        </p:nvSpPr>
        <p:spPr>
          <a:xfrm>
            <a:off x="2240486" y="4273548"/>
            <a:ext cx="2436696" cy="1015663"/>
          </a:xfrm>
          <a:prstGeom prst="rect">
            <a:avLst/>
          </a:prstGeom>
          <a:noFill/>
        </p:spPr>
        <p:txBody>
          <a:bodyPr wrap="square" rtlCol="0">
            <a:spAutoFit/>
          </a:bodyPr>
          <a:lstStyle/>
          <a:p>
            <a:r>
              <a:rPr lang="en-US" sz="3000" dirty="0" smtClean="0">
                <a:solidFill>
                  <a:schemeClr val="bg1"/>
                </a:solidFill>
              </a:rPr>
              <a:t>Effects of Coerced Debt</a:t>
            </a:r>
            <a:endParaRPr lang="en-US" sz="3000" dirty="0">
              <a:solidFill>
                <a:schemeClr val="bg1"/>
              </a:solidFill>
            </a:endParaRPr>
          </a:p>
        </p:txBody>
      </p:sp>
      <p:sp>
        <p:nvSpPr>
          <p:cNvPr id="14" name="TextBox 13"/>
          <p:cNvSpPr txBox="1"/>
          <p:nvPr/>
        </p:nvSpPr>
        <p:spPr>
          <a:xfrm>
            <a:off x="5098528" y="4273550"/>
            <a:ext cx="2534653" cy="553998"/>
          </a:xfrm>
          <a:prstGeom prst="rect">
            <a:avLst/>
          </a:prstGeom>
          <a:noFill/>
        </p:spPr>
        <p:txBody>
          <a:bodyPr wrap="square" rtlCol="0">
            <a:spAutoFit/>
          </a:bodyPr>
          <a:lstStyle/>
          <a:p>
            <a:r>
              <a:rPr lang="en-US" sz="3000" dirty="0" smtClean="0">
                <a:solidFill>
                  <a:schemeClr val="bg1"/>
                </a:solidFill>
              </a:rPr>
              <a:t>Discussion</a:t>
            </a:r>
            <a:endParaRPr lang="en-US" sz="3000" dirty="0">
              <a:solidFill>
                <a:schemeClr val="bg1"/>
              </a:solidFill>
            </a:endParaRPr>
          </a:p>
        </p:txBody>
      </p:sp>
    </p:spTree>
    <p:extLst>
      <p:ext uri="{BB962C8B-B14F-4D97-AF65-F5344CB8AC3E}">
        <p14:creationId xmlns:p14="http://schemas.microsoft.com/office/powerpoint/2010/main" val="41840720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Fraud"/>
          <p:cNvGrpSpPr/>
          <p:nvPr/>
        </p:nvGrpSpPr>
        <p:grpSpPr>
          <a:xfrm>
            <a:off x="481781" y="2094730"/>
            <a:ext cx="3034775" cy="1309895"/>
            <a:chOff x="356719" y="1896692"/>
            <a:chExt cx="3034775" cy="1309895"/>
          </a:xfrm>
        </p:grpSpPr>
        <p:grpSp>
          <p:nvGrpSpPr>
            <p:cNvPr id="17" name="Group 16"/>
            <p:cNvGrpSpPr/>
            <p:nvPr/>
          </p:nvGrpSpPr>
          <p:grpSpPr>
            <a:xfrm>
              <a:off x="356719" y="1896692"/>
              <a:ext cx="1442424" cy="1309895"/>
              <a:chOff x="356719" y="1896692"/>
              <a:chExt cx="1442424" cy="1309895"/>
            </a:xfrm>
          </p:grpSpPr>
          <p:sp>
            <p:nvSpPr>
              <p:cNvPr id="5" name="Oval 4"/>
              <p:cNvSpPr/>
              <p:nvPr/>
            </p:nvSpPr>
            <p:spPr>
              <a:xfrm>
                <a:off x="356719" y="1896692"/>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1254" y="2094728"/>
                <a:ext cx="911188" cy="911188"/>
              </a:xfrm>
              <a:prstGeom prst="rect">
                <a:avLst/>
              </a:prstGeom>
            </p:spPr>
          </p:pic>
        </p:grpSp>
        <p:sp>
          <p:nvSpPr>
            <p:cNvPr id="7" name="TextBox 6"/>
            <p:cNvSpPr txBox="1"/>
            <p:nvPr/>
          </p:nvSpPr>
          <p:spPr>
            <a:xfrm>
              <a:off x="1803401" y="2176008"/>
              <a:ext cx="1588093" cy="707886"/>
            </a:xfrm>
            <a:prstGeom prst="rect">
              <a:avLst/>
            </a:prstGeom>
            <a:noFill/>
          </p:spPr>
          <p:txBody>
            <a:bodyPr wrap="square" rtlCol="0">
              <a:spAutoFit/>
            </a:bodyPr>
            <a:lstStyle/>
            <a:p>
              <a:r>
                <a:rPr lang="en-US" sz="4000" dirty="0">
                  <a:solidFill>
                    <a:schemeClr val="accent5">
                      <a:lumMod val="75000"/>
                    </a:schemeClr>
                  </a:solidFill>
                  <a:ea typeface="Verdana" panose="020B0604030504040204" pitchFamily="34" charset="0"/>
                  <a:cs typeface="Verdana" panose="020B0604030504040204" pitchFamily="34" charset="0"/>
                </a:rPr>
                <a:t>Fraud</a:t>
              </a:r>
            </a:p>
          </p:txBody>
        </p:sp>
      </p:grpSp>
      <p:sp>
        <p:nvSpPr>
          <p:cNvPr id="14" name="Fraud def"/>
          <p:cNvSpPr txBox="1"/>
          <p:nvPr/>
        </p:nvSpPr>
        <p:spPr>
          <a:xfrm>
            <a:off x="3619571" y="2374046"/>
            <a:ext cx="5259385" cy="707886"/>
          </a:xfrm>
          <a:prstGeom prst="rect">
            <a:avLst/>
          </a:prstGeom>
          <a:noFill/>
        </p:spPr>
        <p:txBody>
          <a:bodyPr wrap="square" rtlCol="0">
            <a:spAutoFit/>
          </a:bodyPr>
          <a:lstStyle/>
          <a:p>
            <a:r>
              <a:rPr lang="en-US" sz="2000" dirty="0">
                <a:solidFill>
                  <a:schemeClr val="accent5">
                    <a:lumMod val="75000"/>
                  </a:schemeClr>
                </a:solidFill>
                <a:ea typeface="Verdana" panose="020B0604030504040204" pitchFamily="34" charset="0"/>
                <a:cs typeface="Verdana" panose="020B0604030504040204" pitchFamily="34" charset="0"/>
              </a:rPr>
              <a:t>Using the survivor’s identity without their knowledge to obtain a loan or credit in her name</a:t>
            </a:r>
          </a:p>
        </p:txBody>
      </p:sp>
      <p:sp>
        <p:nvSpPr>
          <p:cNvPr id="12" name="Title 1"/>
          <p:cNvSpPr txBox="1">
            <a:spLocks/>
          </p:cNvSpPr>
          <p:nvPr/>
        </p:nvSpPr>
        <p:spPr>
          <a:xfrm>
            <a:off x="230187" y="763380"/>
            <a:ext cx="8913813"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r>
              <a:rPr lang="en-US" sz="4000"/>
              <a:t>3 Mechanisms of Coerced Debt</a:t>
            </a:r>
            <a:endParaRPr lang="en-US" sz="4000" dirty="0"/>
          </a:p>
        </p:txBody>
      </p:sp>
      <p:grpSp>
        <p:nvGrpSpPr>
          <p:cNvPr id="10" name="Coercion"/>
          <p:cNvGrpSpPr/>
          <p:nvPr/>
        </p:nvGrpSpPr>
        <p:grpSpPr>
          <a:xfrm>
            <a:off x="481781" y="3812381"/>
            <a:ext cx="4119770" cy="1309895"/>
            <a:chOff x="355636" y="3340358"/>
            <a:chExt cx="4119770" cy="1309895"/>
          </a:xfrm>
        </p:grpSpPr>
        <p:sp>
          <p:nvSpPr>
            <p:cNvPr id="13" name="TextBox 12"/>
            <p:cNvSpPr txBox="1"/>
            <p:nvPr/>
          </p:nvSpPr>
          <p:spPr>
            <a:xfrm>
              <a:off x="1803401" y="3620991"/>
              <a:ext cx="2672005"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Coercion</a:t>
              </a:r>
            </a:p>
          </p:txBody>
        </p:sp>
        <p:grpSp>
          <p:nvGrpSpPr>
            <p:cNvPr id="15" name="Group 14"/>
            <p:cNvGrpSpPr/>
            <p:nvPr/>
          </p:nvGrpSpPr>
          <p:grpSpPr>
            <a:xfrm>
              <a:off x="355636" y="3340358"/>
              <a:ext cx="1442424" cy="1309895"/>
              <a:chOff x="355636" y="3340358"/>
              <a:chExt cx="1442424" cy="1309895"/>
            </a:xfrm>
          </p:grpSpPr>
          <p:sp>
            <p:nvSpPr>
              <p:cNvPr id="16" name="Oval 15"/>
              <p:cNvSpPr/>
              <p:nvPr/>
            </p:nvSpPr>
            <p:spPr>
              <a:xfrm>
                <a:off x="355636" y="3340358"/>
                <a:ext cx="1442424" cy="1309895"/>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54" y="3550798"/>
                <a:ext cx="916529" cy="916529"/>
              </a:xfrm>
              <a:prstGeom prst="rect">
                <a:avLst/>
              </a:prstGeom>
            </p:spPr>
          </p:pic>
        </p:grpSp>
      </p:grpSp>
      <p:sp>
        <p:nvSpPr>
          <p:cNvPr id="20" name="Coercion def"/>
          <p:cNvSpPr txBox="1"/>
          <p:nvPr/>
        </p:nvSpPr>
        <p:spPr>
          <a:xfrm>
            <a:off x="4193795" y="4133403"/>
            <a:ext cx="4579143" cy="1015663"/>
          </a:xfrm>
          <a:prstGeom prst="rect">
            <a:avLst/>
          </a:prstGeom>
          <a:noFill/>
        </p:spPr>
        <p:txBody>
          <a:bodyPr wrap="square" rtlCol="0">
            <a:spAutoFit/>
          </a:bodyPr>
          <a:lstStyle/>
          <a:p>
            <a:r>
              <a:rPr lang="en-US" sz="2000" dirty="0">
                <a:ea typeface="Verdana" panose="020B0604030504040204" pitchFamily="34" charset="0"/>
                <a:cs typeface="Verdana" panose="020B0604030504040204" pitchFamily="34" charset="0"/>
              </a:rPr>
              <a:t>Using demands and threats to lead survivor to take on debt she would not have otherwise incurred</a:t>
            </a:r>
          </a:p>
        </p:txBody>
      </p:sp>
      <p:sp>
        <p:nvSpPr>
          <p:cNvPr id="21" name="Rectangle 20"/>
          <p:cNvSpPr/>
          <p:nvPr/>
        </p:nvSpPr>
        <p:spPr>
          <a:xfrm>
            <a:off x="1" y="333416"/>
            <a:ext cx="8256104" cy="11703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p:cNvSpPr txBox="1">
            <a:spLocks/>
          </p:cNvSpPr>
          <p:nvPr/>
        </p:nvSpPr>
        <p:spPr>
          <a:xfrm>
            <a:off x="230187" y="478509"/>
            <a:ext cx="8913813"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r>
              <a:rPr lang="en-US" sz="4000" dirty="0"/>
              <a:t>3 Mechanisms of Coerced Debt</a:t>
            </a:r>
          </a:p>
        </p:txBody>
      </p:sp>
    </p:spTree>
    <p:extLst>
      <p:ext uri="{BB962C8B-B14F-4D97-AF65-F5344CB8AC3E}">
        <p14:creationId xmlns:p14="http://schemas.microsoft.com/office/powerpoint/2010/main" val="4723218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Fraud"/>
          <p:cNvGrpSpPr/>
          <p:nvPr/>
        </p:nvGrpSpPr>
        <p:grpSpPr>
          <a:xfrm>
            <a:off x="508285" y="1644154"/>
            <a:ext cx="3034775" cy="1309895"/>
            <a:chOff x="356719" y="1896692"/>
            <a:chExt cx="3034775" cy="1309895"/>
          </a:xfrm>
        </p:grpSpPr>
        <p:grpSp>
          <p:nvGrpSpPr>
            <p:cNvPr id="17" name="Group 16"/>
            <p:cNvGrpSpPr/>
            <p:nvPr/>
          </p:nvGrpSpPr>
          <p:grpSpPr>
            <a:xfrm>
              <a:off x="356719" y="1896692"/>
              <a:ext cx="1442424" cy="1309895"/>
              <a:chOff x="356719" y="1896692"/>
              <a:chExt cx="1442424" cy="1309895"/>
            </a:xfrm>
          </p:grpSpPr>
          <p:sp>
            <p:nvSpPr>
              <p:cNvPr id="5" name="Oval 4"/>
              <p:cNvSpPr/>
              <p:nvPr/>
            </p:nvSpPr>
            <p:spPr>
              <a:xfrm>
                <a:off x="356719" y="1896692"/>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1254" y="2094728"/>
                <a:ext cx="911188" cy="911188"/>
              </a:xfrm>
              <a:prstGeom prst="rect">
                <a:avLst/>
              </a:prstGeom>
            </p:spPr>
          </p:pic>
        </p:grpSp>
        <p:sp>
          <p:nvSpPr>
            <p:cNvPr id="7" name="TextBox 6"/>
            <p:cNvSpPr txBox="1"/>
            <p:nvPr/>
          </p:nvSpPr>
          <p:spPr>
            <a:xfrm>
              <a:off x="1803401" y="2176008"/>
              <a:ext cx="1588093" cy="707886"/>
            </a:xfrm>
            <a:prstGeom prst="rect">
              <a:avLst/>
            </a:prstGeom>
            <a:noFill/>
          </p:spPr>
          <p:txBody>
            <a:bodyPr wrap="square" rtlCol="0">
              <a:spAutoFit/>
            </a:bodyPr>
            <a:lstStyle/>
            <a:p>
              <a:r>
                <a:rPr lang="en-US" sz="4000" dirty="0">
                  <a:solidFill>
                    <a:schemeClr val="accent5">
                      <a:lumMod val="75000"/>
                    </a:schemeClr>
                  </a:solidFill>
                  <a:ea typeface="Verdana" panose="020B0604030504040204" pitchFamily="34" charset="0"/>
                  <a:cs typeface="Verdana" panose="020B0604030504040204" pitchFamily="34" charset="0"/>
                </a:rPr>
                <a:t>Fraud</a:t>
              </a:r>
            </a:p>
          </p:txBody>
        </p:sp>
      </p:grpSp>
      <p:sp>
        <p:nvSpPr>
          <p:cNvPr id="14" name="Fraud def"/>
          <p:cNvSpPr txBox="1"/>
          <p:nvPr/>
        </p:nvSpPr>
        <p:spPr>
          <a:xfrm>
            <a:off x="3646075" y="1923470"/>
            <a:ext cx="5259385" cy="707886"/>
          </a:xfrm>
          <a:prstGeom prst="rect">
            <a:avLst/>
          </a:prstGeom>
          <a:noFill/>
        </p:spPr>
        <p:txBody>
          <a:bodyPr wrap="square" rtlCol="0">
            <a:spAutoFit/>
          </a:bodyPr>
          <a:lstStyle/>
          <a:p>
            <a:r>
              <a:rPr lang="en-US" sz="2000" dirty="0">
                <a:solidFill>
                  <a:schemeClr val="accent5">
                    <a:lumMod val="75000"/>
                  </a:schemeClr>
                </a:solidFill>
                <a:ea typeface="Verdana" panose="020B0604030504040204" pitchFamily="34" charset="0"/>
                <a:cs typeface="Verdana" panose="020B0604030504040204" pitchFamily="34" charset="0"/>
              </a:rPr>
              <a:t>Using the survivor’s identity without their knowledge to obtain a loan or credit in her name</a:t>
            </a:r>
          </a:p>
        </p:txBody>
      </p:sp>
      <p:sp>
        <p:nvSpPr>
          <p:cNvPr id="11" name="Rectangle 10"/>
          <p:cNvSpPr/>
          <p:nvPr/>
        </p:nvSpPr>
        <p:spPr>
          <a:xfrm>
            <a:off x="1" y="333416"/>
            <a:ext cx="8256104" cy="11703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230187" y="478509"/>
            <a:ext cx="8913813"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r>
              <a:rPr lang="en-US" sz="4000" dirty="0"/>
              <a:t>3 Mechanisms of Coerced Debt</a:t>
            </a:r>
          </a:p>
        </p:txBody>
      </p:sp>
      <p:grpSp>
        <p:nvGrpSpPr>
          <p:cNvPr id="10" name="Coercion"/>
          <p:cNvGrpSpPr/>
          <p:nvPr/>
        </p:nvGrpSpPr>
        <p:grpSpPr>
          <a:xfrm>
            <a:off x="508285" y="3350972"/>
            <a:ext cx="4119770" cy="1309895"/>
            <a:chOff x="355636" y="3340358"/>
            <a:chExt cx="4119770" cy="1309895"/>
          </a:xfrm>
        </p:grpSpPr>
        <p:sp>
          <p:nvSpPr>
            <p:cNvPr id="13" name="TextBox 12"/>
            <p:cNvSpPr txBox="1"/>
            <p:nvPr/>
          </p:nvSpPr>
          <p:spPr>
            <a:xfrm>
              <a:off x="1803401" y="3620991"/>
              <a:ext cx="2672005"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Coercion</a:t>
              </a:r>
            </a:p>
          </p:txBody>
        </p:sp>
        <p:grpSp>
          <p:nvGrpSpPr>
            <p:cNvPr id="15" name="Group 14"/>
            <p:cNvGrpSpPr/>
            <p:nvPr/>
          </p:nvGrpSpPr>
          <p:grpSpPr>
            <a:xfrm>
              <a:off x="355636" y="3340358"/>
              <a:ext cx="1442424" cy="1309895"/>
              <a:chOff x="355636" y="3340358"/>
              <a:chExt cx="1442424" cy="1309895"/>
            </a:xfrm>
          </p:grpSpPr>
          <p:sp>
            <p:nvSpPr>
              <p:cNvPr id="16" name="Oval 15"/>
              <p:cNvSpPr/>
              <p:nvPr/>
            </p:nvSpPr>
            <p:spPr>
              <a:xfrm>
                <a:off x="355636" y="3340358"/>
                <a:ext cx="1442424" cy="1309895"/>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54" y="3550798"/>
                <a:ext cx="916529" cy="916529"/>
              </a:xfrm>
              <a:prstGeom prst="rect">
                <a:avLst/>
              </a:prstGeom>
            </p:spPr>
          </p:pic>
        </p:grpSp>
      </p:grpSp>
      <p:sp>
        <p:nvSpPr>
          <p:cNvPr id="20" name="Coercion def"/>
          <p:cNvSpPr txBox="1"/>
          <p:nvPr/>
        </p:nvSpPr>
        <p:spPr>
          <a:xfrm>
            <a:off x="4220299" y="3511844"/>
            <a:ext cx="4579143" cy="1015663"/>
          </a:xfrm>
          <a:prstGeom prst="rect">
            <a:avLst/>
          </a:prstGeom>
          <a:noFill/>
        </p:spPr>
        <p:txBody>
          <a:bodyPr wrap="square" rtlCol="0">
            <a:spAutoFit/>
          </a:bodyPr>
          <a:lstStyle/>
          <a:p>
            <a:r>
              <a:rPr lang="en-US" sz="2000" dirty="0">
                <a:ea typeface="Verdana" panose="020B0604030504040204" pitchFamily="34" charset="0"/>
                <a:cs typeface="Verdana" panose="020B0604030504040204" pitchFamily="34" charset="0"/>
              </a:rPr>
              <a:t>Using demands and threats to lead survivor to take on debt she would not have otherwise incurred</a:t>
            </a:r>
          </a:p>
        </p:txBody>
      </p:sp>
      <p:grpSp>
        <p:nvGrpSpPr>
          <p:cNvPr id="21" name="Manipulation"/>
          <p:cNvGrpSpPr/>
          <p:nvPr/>
        </p:nvGrpSpPr>
        <p:grpSpPr>
          <a:xfrm>
            <a:off x="508285" y="5057790"/>
            <a:ext cx="5112309" cy="1309895"/>
            <a:chOff x="355636" y="4784025"/>
            <a:chExt cx="5112309" cy="1309895"/>
          </a:xfrm>
        </p:grpSpPr>
        <p:sp>
          <p:nvSpPr>
            <p:cNvPr id="22" name="TextBox 21"/>
            <p:cNvSpPr txBox="1"/>
            <p:nvPr/>
          </p:nvSpPr>
          <p:spPr>
            <a:xfrm>
              <a:off x="1803401" y="5064658"/>
              <a:ext cx="3664544"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Manipulation</a:t>
              </a:r>
            </a:p>
          </p:txBody>
        </p:sp>
        <p:grpSp>
          <p:nvGrpSpPr>
            <p:cNvPr id="23" name="Group 22"/>
            <p:cNvGrpSpPr/>
            <p:nvPr/>
          </p:nvGrpSpPr>
          <p:grpSpPr>
            <a:xfrm>
              <a:off x="355636" y="4784025"/>
              <a:ext cx="1442424" cy="1309895"/>
              <a:chOff x="355636" y="4784025"/>
              <a:chExt cx="1442424" cy="1309895"/>
            </a:xfrm>
          </p:grpSpPr>
          <p:sp>
            <p:nvSpPr>
              <p:cNvPr id="24" name="Oval 23"/>
              <p:cNvSpPr/>
              <p:nvPr/>
            </p:nvSpPr>
            <p:spPr>
              <a:xfrm>
                <a:off x="355636" y="4784025"/>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54" y="4922108"/>
                <a:ext cx="1064671" cy="1064671"/>
              </a:xfrm>
              <a:prstGeom prst="rect">
                <a:avLst/>
              </a:prstGeom>
            </p:spPr>
          </p:pic>
        </p:grpSp>
      </p:grpSp>
      <p:sp>
        <p:nvSpPr>
          <p:cNvPr id="26" name="Manip def"/>
          <p:cNvSpPr txBox="1"/>
          <p:nvPr/>
        </p:nvSpPr>
        <p:spPr>
          <a:xfrm>
            <a:off x="5244147" y="5030646"/>
            <a:ext cx="3899853" cy="1323439"/>
          </a:xfrm>
          <a:prstGeom prst="rect">
            <a:avLst/>
          </a:prstGeom>
          <a:noFill/>
        </p:spPr>
        <p:txBody>
          <a:bodyPr wrap="square" rtlCol="0">
            <a:spAutoFit/>
          </a:bodyPr>
          <a:lstStyle/>
          <a:p>
            <a:r>
              <a:rPr lang="en-US" sz="2000" dirty="0">
                <a:ea typeface="Verdana" panose="020B0604030504040204" pitchFamily="34" charset="0"/>
                <a:cs typeface="Verdana" panose="020B0604030504040204" pitchFamily="34" charset="0"/>
              </a:rPr>
              <a:t>Deliberately managing conditions or information to lead survivor to take on debt she would not have otherwise incurred</a:t>
            </a:r>
          </a:p>
        </p:txBody>
      </p:sp>
    </p:spTree>
    <p:extLst>
      <p:ext uri="{BB962C8B-B14F-4D97-AF65-F5344CB8AC3E}">
        <p14:creationId xmlns:p14="http://schemas.microsoft.com/office/powerpoint/2010/main" val="21520207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538" y="1976070"/>
            <a:ext cx="7967881" cy="830997"/>
          </a:xfrm>
          <a:prstGeom prst="rect">
            <a:avLst/>
          </a:prstGeom>
          <a:noFill/>
        </p:spPr>
        <p:txBody>
          <a:bodyPr wrap="square" rtlCol="0">
            <a:spAutoFit/>
          </a:bodyPr>
          <a:lstStyle/>
          <a:p>
            <a:r>
              <a:rPr lang="en-US" sz="2400" dirty="0">
                <a:solidFill>
                  <a:schemeClr val="tx2"/>
                </a:solidFill>
                <a:ea typeface="Verdana" panose="020B0604030504040204" pitchFamily="34" charset="0"/>
                <a:cs typeface="Verdana" panose="020B0604030504040204" pitchFamily="34" charset="0"/>
              </a:rPr>
              <a:t>Have you ever found out about debt or bills you owed that an intimate partner put in your name without you knowing?</a:t>
            </a:r>
          </a:p>
        </p:txBody>
      </p:sp>
      <p:graphicFrame>
        <p:nvGraphicFramePr>
          <p:cNvPr id="4" name="Chart 3"/>
          <p:cNvGraphicFramePr/>
          <p:nvPr>
            <p:extLst>
              <p:ext uri="{D42A27DB-BD31-4B8C-83A1-F6EECF244321}">
                <p14:modId xmlns:p14="http://schemas.microsoft.com/office/powerpoint/2010/main" val="2442715963"/>
              </p:ext>
            </p:extLst>
          </p:nvPr>
        </p:nvGraphicFramePr>
        <p:xfrm>
          <a:off x="2033259" y="2947664"/>
          <a:ext cx="4961766" cy="315378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369233" y="3479969"/>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22%</a:t>
            </a:r>
          </a:p>
        </p:txBody>
      </p:sp>
      <p:sp>
        <p:nvSpPr>
          <p:cNvPr id="6" name="TextBox 5"/>
          <p:cNvSpPr txBox="1"/>
          <p:nvPr/>
        </p:nvSpPr>
        <p:spPr>
          <a:xfrm>
            <a:off x="3448484" y="6026499"/>
            <a:ext cx="1588577" cy="323165"/>
          </a:xfrm>
          <a:prstGeom prst="rect">
            <a:avLst/>
          </a:prstGeom>
          <a:noFill/>
        </p:spPr>
        <p:txBody>
          <a:bodyPr wrap="square" rtlCol="0">
            <a:spAutoFit/>
          </a:bodyPr>
          <a:lstStyle/>
          <a:p>
            <a:pPr algn="ctr"/>
            <a:r>
              <a:rPr lang="en-US" sz="1500" dirty="0">
                <a:solidFill>
                  <a:schemeClr val="tx2"/>
                </a:solidFill>
                <a:latin typeface="+mj-lt"/>
                <a:ea typeface="Verdana" panose="020B0604030504040204" pitchFamily="34" charset="0"/>
                <a:cs typeface="Verdana" panose="020B0604030504040204" pitchFamily="34" charset="0"/>
              </a:rPr>
              <a:t>n = 1748</a:t>
            </a:r>
          </a:p>
        </p:txBody>
      </p:sp>
      <p:sp>
        <p:nvSpPr>
          <p:cNvPr id="8" name="TextBox 7"/>
          <p:cNvSpPr txBox="1"/>
          <p:nvPr/>
        </p:nvSpPr>
        <p:spPr>
          <a:xfrm>
            <a:off x="857538" y="6405023"/>
            <a:ext cx="6172655" cy="307777"/>
          </a:xfrm>
          <a:prstGeom prst="rect">
            <a:avLst/>
          </a:prstGeom>
          <a:noFill/>
        </p:spPr>
        <p:txBody>
          <a:bodyPr wrap="square" rtlCol="0">
            <a:spAutoFit/>
          </a:bodyPr>
          <a:lstStyle/>
          <a:p>
            <a:r>
              <a:rPr lang="en-US" sz="1400" i="1" dirty="0">
                <a:solidFill>
                  <a:schemeClr val="tx2"/>
                </a:solidFill>
              </a:rPr>
              <a:t>Adams &amp; </a:t>
            </a:r>
            <a:r>
              <a:rPr lang="en-US" sz="1400" i="1" dirty="0" err="1">
                <a:solidFill>
                  <a:schemeClr val="tx2"/>
                </a:solidFill>
              </a:rPr>
              <a:t>Littwin</a:t>
            </a:r>
            <a:r>
              <a:rPr lang="en-US" sz="1400" i="1" dirty="0">
                <a:solidFill>
                  <a:schemeClr val="tx2"/>
                </a:solidFill>
              </a:rPr>
              <a:t>, in progress</a:t>
            </a:r>
          </a:p>
        </p:txBody>
      </p:sp>
      <p:grpSp>
        <p:nvGrpSpPr>
          <p:cNvPr id="9" name="Fraud"/>
          <p:cNvGrpSpPr/>
          <p:nvPr/>
        </p:nvGrpSpPr>
        <p:grpSpPr>
          <a:xfrm>
            <a:off x="857538" y="382681"/>
            <a:ext cx="3034775" cy="1309895"/>
            <a:chOff x="356719" y="1896692"/>
            <a:chExt cx="3034775" cy="1309895"/>
          </a:xfrm>
        </p:grpSpPr>
        <p:grpSp>
          <p:nvGrpSpPr>
            <p:cNvPr id="10" name="Group 9"/>
            <p:cNvGrpSpPr/>
            <p:nvPr/>
          </p:nvGrpSpPr>
          <p:grpSpPr>
            <a:xfrm>
              <a:off x="356719" y="1896692"/>
              <a:ext cx="1442424" cy="1309895"/>
              <a:chOff x="356719" y="1896692"/>
              <a:chExt cx="1442424" cy="1309895"/>
            </a:xfrm>
          </p:grpSpPr>
          <p:sp>
            <p:nvSpPr>
              <p:cNvPr id="12" name="Oval 11"/>
              <p:cNvSpPr/>
              <p:nvPr/>
            </p:nvSpPr>
            <p:spPr>
              <a:xfrm>
                <a:off x="356719" y="1896692"/>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1254" y="2094728"/>
                <a:ext cx="911188" cy="911188"/>
              </a:xfrm>
              <a:prstGeom prst="rect">
                <a:avLst/>
              </a:prstGeom>
            </p:spPr>
          </p:pic>
        </p:grpSp>
        <p:sp>
          <p:nvSpPr>
            <p:cNvPr id="11" name="TextBox 10"/>
            <p:cNvSpPr txBox="1"/>
            <p:nvPr/>
          </p:nvSpPr>
          <p:spPr>
            <a:xfrm>
              <a:off x="1803401" y="2176008"/>
              <a:ext cx="1588093"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Fraud</a:t>
              </a:r>
            </a:p>
          </p:txBody>
        </p:sp>
      </p:grpSp>
    </p:spTree>
    <p:extLst>
      <p:ext uri="{BB962C8B-B14F-4D97-AF65-F5344CB8AC3E}">
        <p14:creationId xmlns:p14="http://schemas.microsoft.com/office/powerpoint/2010/main" val="40301689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57538" y="382681"/>
            <a:ext cx="1442424" cy="1309895"/>
            <a:chOff x="356719" y="1896692"/>
            <a:chExt cx="1442424" cy="1309895"/>
          </a:xfrm>
        </p:grpSpPr>
        <p:sp>
          <p:nvSpPr>
            <p:cNvPr id="5" name="Oval 4"/>
            <p:cNvSpPr/>
            <p:nvPr/>
          </p:nvSpPr>
          <p:spPr>
            <a:xfrm>
              <a:off x="356719" y="1896692"/>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1254" y="2094728"/>
              <a:ext cx="911188" cy="911188"/>
            </a:xfrm>
            <a:prstGeom prst="rect">
              <a:avLst/>
            </a:prstGeom>
          </p:spPr>
        </p:pic>
      </p:grpSp>
      <p:sp>
        <p:nvSpPr>
          <p:cNvPr id="4" name="TextBox 3"/>
          <p:cNvSpPr txBox="1"/>
          <p:nvPr/>
        </p:nvSpPr>
        <p:spPr>
          <a:xfrm>
            <a:off x="2304220" y="661997"/>
            <a:ext cx="3717439" cy="707886"/>
          </a:xfrm>
          <a:prstGeom prst="rect">
            <a:avLst/>
          </a:prstGeom>
          <a:noFill/>
        </p:spPr>
        <p:txBody>
          <a:bodyPr wrap="square" rtlCol="0">
            <a:spAutoFit/>
          </a:bodyPr>
          <a:lstStyle/>
          <a:p>
            <a:r>
              <a:rPr lang="en-US" sz="4000" dirty="0" smtClean="0">
                <a:ea typeface="Verdana" panose="020B0604030504040204" pitchFamily="34" charset="0"/>
                <a:cs typeface="Verdana" panose="020B0604030504040204" pitchFamily="34" charset="0"/>
              </a:rPr>
              <a:t>Fraud Discovery</a:t>
            </a:r>
            <a:endParaRPr lang="en-US" sz="4000" dirty="0">
              <a:ea typeface="Verdana" panose="020B0604030504040204" pitchFamily="34" charset="0"/>
              <a:cs typeface="Verdana" panose="020B060403050404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562370228"/>
              </p:ext>
            </p:extLst>
          </p:nvPr>
        </p:nvGraphicFramePr>
        <p:xfrm>
          <a:off x="1479394" y="1821882"/>
          <a:ext cx="6437971" cy="4480560"/>
        </p:xfrm>
        <a:graphic>
          <a:graphicData uri="http://schemas.openxmlformats.org/drawingml/2006/table">
            <a:tbl>
              <a:tblPr firstRow="1" bandRow="1">
                <a:tableStyleId>{5C22544A-7EE6-4342-B048-85BDC9FD1C3A}</a:tableStyleId>
              </a:tblPr>
              <a:tblGrid>
                <a:gridCol w="650489">
                  <a:extLst>
                    <a:ext uri="{9D8B030D-6E8A-4147-A177-3AD203B41FA5}">
                      <a16:colId xmlns:a16="http://schemas.microsoft.com/office/drawing/2014/main" val="2562350946"/>
                    </a:ext>
                  </a:extLst>
                </a:gridCol>
                <a:gridCol w="5787482">
                  <a:extLst>
                    <a:ext uri="{9D8B030D-6E8A-4147-A177-3AD203B41FA5}">
                      <a16:colId xmlns:a16="http://schemas.microsoft.com/office/drawing/2014/main" val="3135454139"/>
                    </a:ext>
                  </a:extLst>
                </a:gridCol>
              </a:tblGrid>
              <a:tr h="370840">
                <a:tc>
                  <a:txBody>
                    <a:bodyPr/>
                    <a:lstStyle/>
                    <a:p>
                      <a:r>
                        <a:rPr lang="en-US" sz="3200" dirty="0" smtClean="0"/>
                        <a:t>%</a:t>
                      </a:r>
                      <a:endParaRPr lang="en-US" sz="3200" dirty="0"/>
                    </a:p>
                  </a:txBody>
                  <a:tcPr/>
                </a:tc>
                <a:tc>
                  <a:txBody>
                    <a:bodyPr/>
                    <a:lstStyle/>
                    <a:p>
                      <a:r>
                        <a:rPr lang="en-US" sz="3200" dirty="0" smtClean="0"/>
                        <a:t>Method</a:t>
                      </a:r>
                      <a:endParaRPr lang="en-US" sz="3200" dirty="0"/>
                    </a:p>
                  </a:txBody>
                  <a:tcPr/>
                </a:tc>
                <a:extLst>
                  <a:ext uri="{0D108BD9-81ED-4DB2-BD59-A6C34878D82A}">
                    <a16:rowId xmlns:a16="http://schemas.microsoft.com/office/drawing/2014/main" val="1564922621"/>
                  </a:ext>
                </a:extLst>
              </a:tr>
              <a:tr h="370840">
                <a:tc>
                  <a:txBody>
                    <a:bodyPr/>
                    <a:lstStyle/>
                    <a:p>
                      <a:r>
                        <a:rPr lang="en-US" sz="2600" dirty="0" smtClean="0">
                          <a:latin typeface="Gill Sans MT" panose="020B0502020104020203" pitchFamily="34" charset="0"/>
                        </a:rPr>
                        <a:t>63</a:t>
                      </a:r>
                      <a:endParaRPr lang="en-US" sz="2600" dirty="0">
                        <a:latin typeface="Gill Sans MT" panose="020B0502020104020203" pitchFamily="34" charset="0"/>
                      </a:endParaRPr>
                    </a:p>
                  </a:txBody>
                  <a:tcPr/>
                </a:tc>
                <a:tc>
                  <a:txBody>
                    <a:bodyPr/>
                    <a:lstStyle/>
                    <a:p>
                      <a:r>
                        <a:rPr lang="en-US" sz="2600" dirty="0" smtClean="0">
                          <a:latin typeface="Gill Sans MT" panose="020B0502020104020203" pitchFamily="34" charset="0"/>
                        </a:rPr>
                        <a:t>Creditor or bill collector contact</a:t>
                      </a:r>
                      <a:endParaRPr lang="en-US" sz="2600" dirty="0">
                        <a:latin typeface="Gill Sans MT" panose="020B0502020104020203" pitchFamily="34" charset="0"/>
                      </a:endParaRPr>
                    </a:p>
                  </a:txBody>
                  <a:tcPr/>
                </a:tc>
                <a:extLst>
                  <a:ext uri="{0D108BD9-81ED-4DB2-BD59-A6C34878D82A}">
                    <a16:rowId xmlns:a16="http://schemas.microsoft.com/office/drawing/2014/main" val="1550207594"/>
                  </a:ext>
                </a:extLst>
              </a:tr>
              <a:tr h="370840">
                <a:tc>
                  <a:txBody>
                    <a:bodyPr/>
                    <a:lstStyle/>
                    <a:p>
                      <a:r>
                        <a:rPr lang="en-US" sz="2600" dirty="0" smtClean="0">
                          <a:latin typeface="Gill Sans MT" panose="020B0502020104020203" pitchFamily="34" charset="0"/>
                        </a:rPr>
                        <a:t>9</a:t>
                      </a:r>
                      <a:endParaRPr lang="en-US" sz="2600" dirty="0">
                        <a:latin typeface="Gill Sans MT" panose="020B0502020104020203" pitchFamily="34" charset="0"/>
                      </a:endParaRPr>
                    </a:p>
                  </a:txBody>
                  <a:tcPr/>
                </a:tc>
                <a:tc>
                  <a:txBody>
                    <a:bodyPr/>
                    <a:lstStyle/>
                    <a:p>
                      <a:r>
                        <a:rPr lang="en-US" sz="2600" dirty="0" smtClean="0">
                          <a:latin typeface="Gill Sans MT" panose="020B0502020104020203" pitchFamily="34" charset="0"/>
                        </a:rPr>
                        <a:t>Reviewing credit report</a:t>
                      </a:r>
                      <a:endParaRPr lang="en-US" sz="2600" dirty="0">
                        <a:latin typeface="Gill Sans MT" panose="020B0502020104020203" pitchFamily="34" charset="0"/>
                      </a:endParaRPr>
                    </a:p>
                  </a:txBody>
                  <a:tcPr/>
                </a:tc>
                <a:extLst>
                  <a:ext uri="{0D108BD9-81ED-4DB2-BD59-A6C34878D82A}">
                    <a16:rowId xmlns:a16="http://schemas.microsoft.com/office/drawing/2014/main" val="2407156415"/>
                  </a:ext>
                </a:extLst>
              </a:tr>
              <a:tr h="370840">
                <a:tc>
                  <a:txBody>
                    <a:bodyPr/>
                    <a:lstStyle/>
                    <a:p>
                      <a:r>
                        <a:rPr lang="en-US" sz="2600" dirty="0" smtClean="0">
                          <a:latin typeface="Gill Sans MT" panose="020B0502020104020203" pitchFamily="34" charset="0"/>
                        </a:rPr>
                        <a:t>8</a:t>
                      </a:r>
                      <a:endParaRPr lang="en-US" sz="2600" dirty="0">
                        <a:latin typeface="Gill Sans MT" panose="020B0502020104020203" pitchFamily="34" charset="0"/>
                      </a:endParaRPr>
                    </a:p>
                  </a:txBody>
                  <a:tcPr/>
                </a:tc>
                <a:tc>
                  <a:txBody>
                    <a:bodyPr/>
                    <a:lstStyle/>
                    <a:p>
                      <a:r>
                        <a:rPr lang="en-US" sz="2600" dirty="0" smtClean="0">
                          <a:latin typeface="Gill Sans MT" panose="020B0502020104020203" pitchFamily="34" charset="0"/>
                        </a:rPr>
                        <a:t>Applying for a new loan or service</a:t>
                      </a:r>
                      <a:endParaRPr lang="en-US" sz="2600" dirty="0">
                        <a:latin typeface="Gill Sans MT" panose="020B0502020104020203" pitchFamily="34" charset="0"/>
                      </a:endParaRPr>
                    </a:p>
                  </a:txBody>
                  <a:tcPr/>
                </a:tc>
                <a:extLst>
                  <a:ext uri="{0D108BD9-81ED-4DB2-BD59-A6C34878D82A}">
                    <a16:rowId xmlns:a16="http://schemas.microsoft.com/office/drawing/2014/main" val="2269128559"/>
                  </a:ext>
                </a:extLst>
              </a:tr>
              <a:tr h="370840">
                <a:tc>
                  <a:txBody>
                    <a:bodyPr/>
                    <a:lstStyle/>
                    <a:p>
                      <a:r>
                        <a:rPr lang="en-US" sz="2600" dirty="0" smtClean="0">
                          <a:latin typeface="Gill Sans MT" panose="020B0502020104020203" pitchFamily="34" charset="0"/>
                        </a:rPr>
                        <a:t>7</a:t>
                      </a:r>
                      <a:endParaRPr lang="en-US" sz="2600" dirty="0">
                        <a:latin typeface="Gill Sans MT" panose="020B0502020104020203" pitchFamily="34" charset="0"/>
                      </a:endParaRPr>
                    </a:p>
                  </a:txBody>
                  <a:tcPr/>
                </a:tc>
                <a:tc>
                  <a:txBody>
                    <a:bodyPr/>
                    <a:lstStyle/>
                    <a:p>
                      <a:r>
                        <a:rPr lang="en-US" sz="2600" dirty="0" smtClean="0">
                          <a:latin typeface="Gill Sans MT" panose="020B0502020104020203" pitchFamily="34" charset="0"/>
                        </a:rPr>
                        <a:t>Friend, family</a:t>
                      </a:r>
                      <a:r>
                        <a:rPr lang="en-US" sz="2600" baseline="0" dirty="0" smtClean="0">
                          <a:latin typeface="Gill Sans MT" panose="020B0502020104020203" pitchFamily="34" charset="0"/>
                        </a:rPr>
                        <a:t> member, police, bank staff</a:t>
                      </a:r>
                      <a:endParaRPr lang="en-US" sz="2600" dirty="0">
                        <a:latin typeface="Gill Sans MT" panose="020B0502020104020203" pitchFamily="34" charset="0"/>
                      </a:endParaRPr>
                    </a:p>
                  </a:txBody>
                  <a:tcPr/>
                </a:tc>
                <a:extLst>
                  <a:ext uri="{0D108BD9-81ED-4DB2-BD59-A6C34878D82A}">
                    <a16:rowId xmlns:a16="http://schemas.microsoft.com/office/drawing/2014/main" val="665118367"/>
                  </a:ext>
                </a:extLst>
              </a:tr>
              <a:tr h="370840">
                <a:tc>
                  <a:txBody>
                    <a:bodyPr/>
                    <a:lstStyle/>
                    <a:p>
                      <a:r>
                        <a:rPr lang="en-US" sz="2600" dirty="0" smtClean="0">
                          <a:latin typeface="Gill Sans MT" panose="020B0502020104020203" pitchFamily="34" charset="0"/>
                        </a:rPr>
                        <a:t>5</a:t>
                      </a:r>
                      <a:endParaRPr lang="en-US" sz="2600" dirty="0">
                        <a:latin typeface="Gill Sans MT" panose="020B0502020104020203" pitchFamily="34" charset="0"/>
                      </a:endParaRPr>
                    </a:p>
                  </a:txBody>
                  <a:tcPr/>
                </a:tc>
                <a:tc>
                  <a:txBody>
                    <a:bodyPr/>
                    <a:lstStyle/>
                    <a:p>
                      <a:r>
                        <a:rPr lang="en-US" sz="2600" dirty="0" smtClean="0">
                          <a:latin typeface="Gill Sans MT" panose="020B0502020104020203" pitchFamily="34" charset="0"/>
                        </a:rPr>
                        <a:t>Seeing it on a bank or credit statement</a:t>
                      </a:r>
                      <a:endParaRPr lang="en-US" sz="2600" dirty="0">
                        <a:latin typeface="Gill Sans MT" panose="020B0502020104020203" pitchFamily="34" charset="0"/>
                      </a:endParaRPr>
                    </a:p>
                  </a:txBody>
                  <a:tcPr/>
                </a:tc>
                <a:extLst>
                  <a:ext uri="{0D108BD9-81ED-4DB2-BD59-A6C34878D82A}">
                    <a16:rowId xmlns:a16="http://schemas.microsoft.com/office/drawing/2014/main" val="245155901"/>
                  </a:ext>
                </a:extLst>
              </a:tr>
              <a:tr h="370840">
                <a:tc>
                  <a:txBody>
                    <a:bodyPr/>
                    <a:lstStyle/>
                    <a:p>
                      <a:r>
                        <a:rPr lang="en-US" sz="2600" dirty="0" smtClean="0">
                          <a:latin typeface="Gill Sans MT" panose="020B0502020104020203" pitchFamily="34" charset="0"/>
                        </a:rPr>
                        <a:t>3</a:t>
                      </a:r>
                      <a:endParaRPr lang="en-US" sz="2600" dirty="0">
                        <a:latin typeface="Gill Sans MT" panose="020B0502020104020203" pitchFamily="34" charset="0"/>
                      </a:endParaRPr>
                    </a:p>
                  </a:txBody>
                  <a:tcPr/>
                </a:tc>
                <a:tc>
                  <a:txBody>
                    <a:bodyPr/>
                    <a:lstStyle/>
                    <a:p>
                      <a:r>
                        <a:rPr lang="en-US" sz="2600" dirty="0" smtClean="0">
                          <a:latin typeface="Gill Sans MT" panose="020B0502020104020203" pitchFamily="34" charset="0"/>
                        </a:rPr>
                        <a:t>Abuser confession</a:t>
                      </a:r>
                      <a:endParaRPr lang="en-US" sz="2600" dirty="0">
                        <a:latin typeface="Gill Sans MT" panose="020B0502020104020203" pitchFamily="34" charset="0"/>
                      </a:endParaRPr>
                    </a:p>
                  </a:txBody>
                  <a:tcPr/>
                </a:tc>
                <a:extLst>
                  <a:ext uri="{0D108BD9-81ED-4DB2-BD59-A6C34878D82A}">
                    <a16:rowId xmlns:a16="http://schemas.microsoft.com/office/drawing/2014/main" val="2263849421"/>
                  </a:ext>
                </a:extLst>
              </a:tr>
              <a:tr h="370840">
                <a:tc>
                  <a:txBody>
                    <a:bodyPr/>
                    <a:lstStyle/>
                    <a:p>
                      <a:r>
                        <a:rPr lang="en-US" sz="2600" dirty="0" smtClean="0">
                          <a:latin typeface="Gill Sans MT" panose="020B0502020104020203" pitchFamily="34" charset="0"/>
                        </a:rPr>
                        <a:t>3</a:t>
                      </a:r>
                      <a:endParaRPr lang="en-US" sz="2600" dirty="0">
                        <a:latin typeface="Gill Sans MT" panose="020B0502020104020203" pitchFamily="34" charset="0"/>
                      </a:endParaRPr>
                    </a:p>
                  </a:txBody>
                  <a:tcPr/>
                </a:tc>
                <a:tc>
                  <a:txBody>
                    <a:bodyPr/>
                    <a:lstStyle/>
                    <a:p>
                      <a:r>
                        <a:rPr lang="en-US" sz="2600" dirty="0" smtClean="0">
                          <a:latin typeface="Gill Sans MT" panose="020B0502020104020203" pitchFamily="34" charset="0"/>
                        </a:rPr>
                        <a:t>Economic</a:t>
                      </a:r>
                      <a:r>
                        <a:rPr lang="en-US" sz="2600" baseline="0" dirty="0" smtClean="0">
                          <a:latin typeface="Gill Sans MT" panose="020B0502020104020203" pitchFamily="34" charset="0"/>
                        </a:rPr>
                        <a:t> loss – garnishment or repo</a:t>
                      </a:r>
                      <a:endParaRPr lang="en-US" sz="2600" dirty="0">
                        <a:latin typeface="Gill Sans MT" panose="020B0502020104020203" pitchFamily="34" charset="0"/>
                      </a:endParaRPr>
                    </a:p>
                  </a:txBody>
                  <a:tcPr/>
                </a:tc>
                <a:extLst>
                  <a:ext uri="{0D108BD9-81ED-4DB2-BD59-A6C34878D82A}">
                    <a16:rowId xmlns:a16="http://schemas.microsoft.com/office/drawing/2014/main" val="2332885103"/>
                  </a:ext>
                </a:extLst>
              </a:tr>
              <a:tr h="370840">
                <a:tc>
                  <a:txBody>
                    <a:bodyPr/>
                    <a:lstStyle/>
                    <a:p>
                      <a:r>
                        <a:rPr lang="en-US" sz="2600" dirty="0" smtClean="0">
                          <a:latin typeface="Gill Sans MT" panose="020B0502020104020203" pitchFamily="34" charset="0"/>
                        </a:rPr>
                        <a:t>3</a:t>
                      </a:r>
                      <a:endParaRPr lang="en-US" sz="2600" dirty="0">
                        <a:latin typeface="Gill Sans MT" panose="020B0502020104020203" pitchFamily="34" charset="0"/>
                      </a:endParaRPr>
                    </a:p>
                  </a:txBody>
                  <a:tcPr/>
                </a:tc>
                <a:tc>
                  <a:txBody>
                    <a:bodyPr/>
                    <a:lstStyle/>
                    <a:p>
                      <a:r>
                        <a:rPr lang="en-US" sz="2600" dirty="0" smtClean="0">
                          <a:latin typeface="Gill Sans MT" panose="020B0502020104020203" pitchFamily="34" charset="0"/>
                        </a:rPr>
                        <a:t>Divorce process</a:t>
                      </a:r>
                      <a:endParaRPr lang="en-US" sz="2600" dirty="0">
                        <a:latin typeface="Gill Sans MT" panose="020B0502020104020203" pitchFamily="34" charset="0"/>
                      </a:endParaRPr>
                    </a:p>
                  </a:txBody>
                  <a:tcPr/>
                </a:tc>
                <a:extLst>
                  <a:ext uri="{0D108BD9-81ED-4DB2-BD59-A6C34878D82A}">
                    <a16:rowId xmlns:a16="http://schemas.microsoft.com/office/drawing/2014/main" val="61842794"/>
                  </a:ext>
                </a:extLst>
              </a:tr>
            </a:tbl>
          </a:graphicData>
        </a:graphic>
      </p:graphicFrame>
    </p:spTree>
    <p:extLst>
      <p:ext uri="{BB962C8B-B14F-4D97-AF65-F5344CB8AC3E}">
        <p14:creationId xmlns:p14="http://schemas.microsoft.com/office/powerpoint/2010/main" val="32532089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57538" y="382681"/>
            <a:ext cx="1442424" cy="1309895"/>
            <a:chOff x="356719" y="1896692"/>
            <a:chExt cx="1442424" cy="1309895"/>
          </a:xfrm>
        </p:grpSpPr>
        <p:sp>
          <p:nvSpPr>
            <p:cNvPr id="5" name="Oval 4"/>
            <p:cNvSpPr/>
            <p:nvPr/>
          </p:nvSpPr>
          <p:spPr>
            <a:xfrm>
              <a:off x="356719" y="1896692"/>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1254" y="2094728"/>
              <a:ext cx="911188" cy="911188"/>
            </a:xfrm>
            <a:prstGeom prst="rect">
              <a:avLst/>
            </a:prstGeom>
          </p:spPr>
        </p:pic>
      </p:grpSp>
      <p:sp>
        <p:nvSpPr>
          <p:cNvPr id="4" name="TextBox 3"/>
          <p:cNvSpPr txBox="1"/>
          <p:nvPr/>
        </p:nvSpPr>
        <p:spPr>
          <a:xfrm>
            <a:off x="2304220" y="661997"/>
            <a:ext cx="3717439" cy="707886"/>
          </a:xfrm>
          <a:prstGeom prst="rect">
            <a:avLst/>
          </a:prstGeom>
          <a:noFill/>
        </p:spPr>
        <p:txBody>
          <a:bodyPr wrap="square" rtlCol="0">
            <a:spAutoFit/>
          </a:bodyPr>
          <a:lstStyle/>
          <a:p>
            <a:r>
              <a:rPr lang="en-US" sz="4000" dirty="0" smtClean="0">
                <a:ea typeface="Verdana" panose="020B0604030504040204" pitchFamily="34" charset="0"/>
                <a:cs typeface="Verdana" panose="020B0604030504040204" pitchFamily="34" charset="0"/>
              </a:rPr>
              <a:t>Fraud Discovery</a:t>
            </a:r>
            <a:endParaRPr lang="en-US" sz="4000" dirty="0">
              <a:ea typeface="Verdana" panose="020B0604030504040204" pitchFamily="34" charset="0"/>
              <a:cs typeface="Verdana" panose="020B060403050404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580723671"/>
              </p:ext>
            </p:extLst>
          </p:nvPr>
        </p:nvGraphicFramePr>
        <p:xfrm>
          <a:off x="1479394" y="1821882"/>
          <a:ext cx="6437971" cy="487680"/>
        </p:xfrm>
        <a:graphic>
          <a:graphicData uri="http://schemas.openxmlformats.org/drawingml/2006/table">
            <a:tbl>
              <a:tblPr firstRow="1" bandRow="1">
                <a:tableStyleId>{5C22544A-7EE6-4342-B048-85BDC9FD1C3A}</a:tableStyleId>
              </a:tblPr>
              <a:tblGrid>
                <a:gridCol w="895816">
                  <a:extLst>
                    <a:ext uri="{9D8B030D-6E8A-4147-A177-3AD203B41FA5}">
                      <a16:colId xmlns:a16="http://schemas.microsoft.com/office/drawing/2014/main" val="2562350946"/>
                    </a:ext>
                  </a:extLst>
                </a:gridCol>
                <a:gridCol w="5542155">
                  <a:extLst>
                    <a:ext uri="{9D8B030D-6E8A-4147-A177-3AD203B41FA5}">
                      <a16:colId xmlns:a16="http://schemas.microsoft.com/office/drawing/2014/main" val="3135454139"/>
                    </a:ext>
                  </a:extLst>
                </a:gridCol>
              </a:tblGrid>
              <a:tr h="370840">
                <a:tc>
                  <a:txBody>
                    <a:bodyPr/>
                    <a:lstStyle/>
                    <a:p>
                      <a:r>
                        <a:rPr lang="en-US" sz="2600" dirty="0" smtClean="0">
                          <a:latin typeface="Gill Sans MT" panose="020B0502020104020203" pitchFamily="34" charset="0"/>
                        </a:rPr>
                        <a:t>63 %</a:t>
                      </a:r>
                      <a:endParaRPr lang="en-US" sz="2600" dirty="0">
                        <a:latin typeface="Gill Sans MT" panose="020B0502020104020203" pitchFamily="34" charset="0"/>
                      </a:endParaRPr>
                    </a:p>
                  </a:txBody>
                  <a:tcPr/>
                </a:tc>
                <a:tc>
                  <a:txBody>
                    <a:bodyPr/>
                    <a:lstStyle/>
                    <a:p>
                      <a:r>
                        <a:rPr lang="en-US" sz="2600" dirty="0" smtClean="0">
                          <a:latin typeface="Gill Sans MT" panose="020B0502020104020203" pitchFamily="34" charset="0"/>
                        </a:rPr>
                        <a:t>Creditor or bill collector contact</a:t>
                      </a:r>
                      <a:endParaRPr lang="en-US" sz="2600" dirty="0">
                        <a:latin typeface="Gill Sans MT" panose="020B0502020104020203" pitchFamily="34" charset="0"/>
                      </a:endParaRPr>
                    </a:p>
                  </a:txBody>
                  <a:tcPr/>
                </a:tc>
                <a:extLst>
                  <a:ext uri="{0D108BD9-81ED-4DB2-BD59-A6C34878D82A}">
                    <a16:rowId xmlns:a16="http://schemas.microsoft.com/office/drawing/2014/main" val="1550207594"/>
                  </a:ext>
                </a:extLst>
              </a:tr>
            </a:tbl>
          </a:graphicData>
        </a:graphic>
      </p:graphicFrame>
      <p:sp>
        <p:nvSpPr>
          <p:cNvPr id="2" name="Down Arrow 1"/>
          <p:cNvSpPr/>
          <p:nvPr/>
        </p:nvSpPr>
        <p:spPr>
          <a:xfrm rot="1733875">
            <a:off x="2708119" y="2438372"/>
            <a:ext cx="836341" cy="11768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9866125" flipH="1">
            <a:off x="5449437" y="2438372"/>
            <a:ext cx="836341" cy="11768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479394" y="3576799"/>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Oval 12"/>
          <p:cNvSpPr/>
          <p:nvPr/>
        </p:nvSpPr>
        <p:spPr>
          <a:xfrm>
            <a:off x="6159189" y="3576798"/>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TextBox 13"/>
          <p:cNvSpPr txBox="1"/>
          <p:nvPr/>
        </p:nvSpPr>
        <p:spPr>
          <a:xfrm>
            <a:off x="1764428" y="5027366"/>
            <a:ext cx="872355" cy="584775"/>
          </a:xfrm>
          <a:prstGeom prst="rect">
            <a:avLst/>
          </a:prstGeom>
          <a:noFill/>
        </p:spPr>
        <p:txBody>
          <a:bodyPr wrap="none" rtlCol="0">
            <a:spAutoFit/>
          </a:bodyPr>
          <a:lstStyle/>
          <a:p>
            <a:r>
              <a:rPr lang="en-US" sz="3200" dirty="0" smtClean="0">
                <a:latin typeface="Gill Sans MT" panose="020B0502020104020203" pitchFamily="34" charset="0"/>
              </a:rPr>
              <a:t>67%</a:t>
            </a:r>
            <a:endParaRPr lang="en-US" sz="3200" dirty="0">
              <a:latin typeface="Gill Sans MT" panose="020B0502020104020203" pitchFamily="34" charset="0"/>
            </a:endParaRPr>
          </a:p>
        </p:txBody>
      </p:sp>
      <p:sp>
        <p:nvSpPr>
          <p:cNvPr id="15" name="TextBox 14"/>
          <p:cNvSpPr txBox="1"/>
          <p:nvPr/>
        </p:nvSpPr>
        <p:spPr>
          <a:xfrm>
            <a:off x="6444223" y="4999511"/>
            <a:ext cx="872355" cy="584775"/>
          </a:xfrm>
          <a:prstGeom prst="rect">
            <a:avLst/>
          </a:prstGeom>
          <a:noFill/>
        </p:spPr>
        <p:txBody>
          <a:bodyPr wrap="none" rtlCol="0">
            <a:spAutoFit/>
          </a:bodyPr>
          <a:lstStyle/>
          <a:p>
            <a:r>
              <a:rPr lang="en-US" sz="3200" dirty="0" smtClean="0">
                <a:latin typeface="Gill Sans MT" panose="020B0502020104020203" pitchFamily="34" charset="0"/>
              </a:rPr>
              <a:t>24%</a:t>
            </a:r>
            <a:endParaRPr lang="en-US" sz="3200" dirty="0">
              <a:latin typeface="Gill Sans MT" panose="020B0502020104020203" pitchFamily="34" charset="0"/>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721801" y="3688506"/>
            <a:ext cx="1025670" cy="1025670"/>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23125" y="3744066"/>
            <a:ext cx="998246" cy="998246"/>
          </a:xfrm>
          <a:prstGeom prst="rect">
            <a:avLst/>
          </a:prstGeom>
        </p:spPr>
      </p:pic>
    </p:spTree>
    <p:extLst>
      <p:ext uri="{BB962C8B-B14F-4D97-AF65-F5344CB8AC3E}">
        <p14:creationId xmlns:p14="http://schemas.microsoft.com/office/powerpoint/2010/main" val="73191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6662" y="1722501"/>
            <a:ext cx="8036320" cy="1107996"/>
          </a:xfrm>
          <a:prstGeom prst="rect">
            <a:avLst/>
          </a:prstGeom>
          <a:noFill/>
        </p:spPr>
        <p:txBody>
          <a:bodyPr wrap="square" rtlCol="0">
            <a:spAutoFit/>
          </a:bodyPr>
          <a:lstStyle/>
          <a:p>
            <a:r>
              <a:rPr lang="en-US" sz="2200" dirty="0">
                <a:solidFill>
                  <a:schemeClr val="tx2"/>
                </a:solidFill>
                <a:ea typeface="Verdana" panose="020B0604030504040204" pitchFamily="34" charset="0"/>
                <a:cs typeface="Verdana" panose="020B0604030504040204" pitchFamily="34" charset="0"/>
              </a:rPr>
              <a:t>Has an intimate partner ever convinced or pressured you to borrow money or buy something on credit when you didn’t want to? </a:t>
            </a:r>
            <a:br>
              <a:rPr lang="en-US" sz="2200" dirty="0">
                <a:solidFill>
                  <a:schemeClr val="tx2"/>
                </a:solidFill>
                <a:ea typeface="Verdana" panose="020B0604030504040204" pitchFamily="34" charset="0"/>
                <a:cs typeface="Verdana" panose="020B0604030504040204" pitchFamily="34" charset="0"/>
              </a:rPr>
            </a:br>
            <a:r>
              <a:rPr lang="en-US" sz="2200" dirty="0">
                <a:solidFill>
                  <a:schemeClr val="tx2"/>
                </a:solidFill>
                <a:ea typeface="Verdana" panose="020B0604030504040204" pitchFamily="34" charset="0"/>
                <a:cs typeface="Verdana" panose="020B0604030504040204" pitchFamily="34" charset="0"/>
              </a:rPr>
              <a:t>AND threat of consequence for saying “no?”</a:t>
            </a:r>
          </a:p>
        </p:txBody>
      </p:sp>
      <p:graphicFrame>
        <p:nvGraphicFramePr>
          <p:cNvPr id="5" name="Chart 4"/>
          <p:cNvGraphicFramePr/>
          <p:nvPr>
            <p:extLst>
              <p:ext uri="{D42A27DB-BD31-4B8C-83A1-F6EECF244321}">
                <p14:modId xmlns:p14="http://schemas.microsoft.com/office/powerpoint/2010/main" val="2792629491"/>
              </p:ext>
            </p:extLst>
          </p:nvPr>
        </p:nvGraphicFramePr>
        <p:xfrm>
          <a:off x="1784800" y="3094129"/>
          <a:ext cx="4961766" cy="315378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265685" y="4238062"/>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43%</a:t>
            </a:r>
          </a:p>
        </p:txBody>
      </p:sp>
      <p:sp>
        <p:nvSpPr>
          <p:cNvPr id="7" name="TextBox 6"/>
          <p:cNvSpPr txBox="1"/>
          <p:nvPr/>
        </p:nvSpPr>
        <p:spPr>
          <a:xfrm>
            <a:off x="3149576" y="6178364"/>
            <a:ext cx="1588577" cy="323165"/>
          </a:xfrm>
          <a:prstGeom prst="rect">
            <a:avLst/>
          </a:prstGeom>
          <a:noFill/>
        </p:spPr>
        <p:txBody>
          <a:bodyPr wrap="square" rtlCol="0">
            <a:spAutoFit/>
          </a:bodyPr>
          <a:lstStyle/>
          <a:p>
            <a:pPr algn="ctr"/>
            <a:r>
              <a:rPr lang="en-US" sz="1500" dirty="0">
                <a:solidFill>
                  <a:schemeClr val="tx2"/>
                </a:solidFill>
                <a:ea typeface="Verdana" panose="020B0604030504040204" pitchFamily="34" charset="0"/>
                <a:cs typeface="Verdana" panose="020B0604030504040204" pitchFamily="34" charset="0"/>
              </a:rPr>
              <a:t>n = 1592</a:t>
            </a:r>
          </a:p>
        </p:txBody>
      </p:sp>
      <p:grpSp>
        <p:nvGrpSpPr>
          <p:cNvPr id="9" name="Coercion"/>
          <p:cNvGrpSpPr/>
          <p:nvPr/>
        </p:nvGrpSpPr>
        <p:grpSpPr>
          <a:xfrm>
            <a:off x="936661" y="359348"/>
            <a:ext cx="4119770" cy="1309895"/>
            <a:chOff x="355636" y="3340358"/>
            <a:chExt cx="4119770" cy="1309895"/>
          </a:xfrm>
        </p:grpSpPr>
        <p:sp>
          <p:nvSpPr>
            <p:cNvPr id="10" name="TextBox 9"/>
            <p:cNvSpPr txBox="1"/>
            <p:nvPr/>
          </p:nvSpPr>
          <p:spPr>
            <a:xfrm>
              <a:off x="1803401" y="3620991"/>
              <a:ext cx="2672005"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Coercion</a:t>
              </a:r>
            </a:p>
          </p:txBody>
        </p:sp>
        <p:grpSp>
          <p:nvGrpSpPr>
            <p:cNvPr id="11" name="Group 10"/>
            <p:cNvGrpSpPr/>
            <p:nvPr/>
          </p:nvGrpSpPr>
          <p:grpSpPr>
            <a:xfrm>
              <a:off x="355636" y="3340358"/>
              <a:ext cx="1442424" cy="1309895"/>
              <a:chOff x="355636" y="3340358"/>
              <a:chExt cx="1442424" cy="1309895"/>
            </a:xfrm>
          </p:grpSpPr>
          <p:sp>
            <p:nvSpPr>
              <p:cNvPr id="12" name="Oval 11"/>
              <p:cNvSpPr/>
              <p:nvPr/>
            </p:nvSpPr>
            <p:spPr>
              <a:xfrm>
                <a:off x="355636" y="3340358"/>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54" y="3550798"/>
                <a:ext cx="916529" cy="916529"/>
              </a:xfrm>
              <a:prstGeom prst="rect">
                <a:avLst/>
              </a:prstGeom>
            </p:spPr>
          </p:pic>
        </p:grpSp>
      </p:grpSp>
      <p:sp>
        <p:nvSpPr>
          <p:cNvPr id="20" name="TextBox 19"/>
          <p:cNvSpPr txBox="1"/>
          <p:nvPr/>
        </p:nvSpPr>
        <p:spPr>
          <a:xfrm>
            <a:off x="857538" y="6405023"/>
            <a:ext cx="6172655" cy="307777"/>
          </a:xfrm>
          <a:prstGeom prst="rect">
            <a:avLst/>
          </a:prstGeom>
          <a:noFill/>
        </p:spPr>
        <p:txBody>
          <a:bodyPr wrap="square" rtlCol="0">
            <a:spAutoFit/>
          </a:bodyPr>
          <a:lstStyle/>
          <a:p>
            <a:r>
              <a:rPr lang="en-US" sz="1400" i="1" dirty="0">
                <a:solidFill>
                  <a:schemeClr val="tx2"/>
                </a:solidFill>
              </a:rPr>
              <a:t>Adams &amp; </a:t>
            </a:r>
            <a:r>
              <a:rPr lang="en-US" sz="1400" i="1" dirty="0" err="1">
                <a:solidFill>
                  <a:schemeClr val="tx2"/>
                </a:solidFill>
              </a:rPr>
              <a:t>Littwin</a:t>
            </a:r>
            <a:r>
              <a:rPr lang="en-US" sz="1400" i="1" dirty="0">
                <a:solidFill>
                  <a:schemeClr val="tx2"/>
                </a:solidFill>
              </a:rPr>
              <a:t>, in progress</a:t>
            </a:r>
          </a:p>
        </p:txBody>
      </p:sp>
    </p:spTree>
    <p:extLst>
      <p:ext uri="{BB962C8B-B14F-4D97-AF65-F5344CB8AC3E}">
        <p14:creationId xmlns:p14="http://schemas.microsoft.com/office/powerpoint/2010/main" val="15440213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3322268" y="3403930"/>
            <a:ext cx="2879337" cy="625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731752" y="5715000"/>
            <a:ext cx="2927053" cy="314012"/>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36661" y="1751651"/>
            <a:ext cx="8036320" cy="1107996"/>
          </a:xfrm>
          <a:prstGeom prst="rect">
            <a:avLst/>
          </a:prstGeom>
          <a:noFill/>
        </p:spPr>
        <p:txBody>
          <a:bodyPr wrap="square" rtlCol="0">
            <a:spAutoFit/>
          </a:bodyPr>
          <a:lstStyle/>
          <a:p>
            <a:r>
              <a:rPr lang="en-US" sz="2200" dirty="0">
                <a:solidFill>
                  <a:schemeClr val="tx2"/>
                </a:solidFill>
                <a:ea typeface="Verdana" panose="020B0604030504040204" pitchFamily="34" charset="0"/>
                <a:cs typeface="Verdana" panose="020B0604030504040204" pitchFamily="34" charset="0"/>
              </a:rPr>
              <a:t>Has an intimate partner ever convinced or pressured you to borrow money or buy something on credit when you didn’t want to? </a:t>
            </a:r>
            <a:br>
              <a:rPr lang="en-US" sz="2200" dirty="0">
                <a:solidFill>
                  <a:schemeClr val="tx2"/>
                </a:solidFill>
                <a:ea typeface="Verdana" panose="020B0604030504040204" pitchFamily="34" charset="0"/>
                <a:cs typeface="Verdana" panose="020B0604030504040204" pitchFamily="34" charset="0"/>
              </a:rPr>
            </a:br>
            <a:r>
              <a:rPr lang="en-US" sz="2200" dirty="0">
                <a:solidFill>
                  <a:schemeClr val="tx2"/>
                </a:solidFill>
                <a:ea typeface="Verdana" panose="020B0604030504040204" pitchFamily="34" charset="0"/>
                <a:cs typeface="Verdana" panose="020B0604030504040204" pitchFamily="34" charset="0"/>
              </a:rPr>
              <a:t>AND threat of consequence for saying “no?”</a:t>
            </a:r>
          </a:p>
        </p:txBody>
      </p:sp>
      <p:graphicFrame>
        <p:nvGraphicFramePr>
          <p:cNvPr id="5" name="Chart 4"/>
          <p:cNvGraphicFramePr/>
          <p:nvPr>
            <p:extLst>
              <p:ext uri="{D42A27DB-BD31-4B8C-83A1-F6EECF244321}">
                <p14:modId xmlns:p14="http://schemas.microsoft.com/office/powerpoint/2010/main" val="3460292744"/>
              </p:ext>
            </p:extLst>
          </p:nvPr>
        </p:nvGraphicFramePr>
        <p:xfrm>
          <a:off x="623599" y="3211417"/>
          <a:ext cx="4961766" cy="315378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104482" y="4233629"/>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43%</a:t>
            </a:r>
          </a:p>
        </p:txBody>
      </p:sp>
      <p:grpSp>
        <p:nvGrpSpPr>
          <p:cNvPr id="9" name="Coercion"/>
          <p:cNvGrpSpPr/>
          <p:nvPr/>
        </p:nvGrpSpPr>
        <p:grpSpPr>
          <a:xfrm>
            <a:off x="936661" y="359348"/>
            <a:ext cx="4119770" cy="1309895"/>
            <a:chOff x="355636" y="3340358"/>
            <a:chExt cx="4119770" cy="1309895"/>
          </a:xfrm>
        </p:grpSpPr>
        <p:sp>
          <p:nvSpPr>
            <p:cNvPr id="10" name="TextBox 9"/>
            <p:cNvSpPr txBox="1"/>
            <p:nvPr/>
          </p:nvSpPr>
          <p:spPr>
            <a:xfrm>
              <a:off x="1803401" y="3620991"/>
              <a:ext cx="2672005"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Coercion</a:t>
              </a:r>
            </a:p>
          </p:txBody>
        </p:sp>
        <p:grpSp>
          <p:nvGrpSpPr>
            <p:cNvPr id="11" name="Group 10"/>
            <p:cNvGrpSpPr/>
            <p:nvPr/>
          </p:nvGrpSpPr>
          <p:grpSpPr>
            <a:xfrm>
              <a:off x="355636" y="3340358"/>
              <a:ext cx="1442424" cy="1309895"/>
              <a:chOff x="355636" y="3340358"/>
              <a:chExt cx="1442424" cy="1309895"/>
            </a:xfrm>
          </p:grpSpPr>
          <p:sp>
            <p:nvSpPr>
              <p:cNvPr id="12" name="Oval 11"/>
              <p:cNvSpPr/>
              <p:nvPr/>
            </p:nvSpPr>
            <p:spPr>
              <a:xfrm>
                <a:off x="355636" y="3340358"/>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54" y="3550798"/>
                <a:ext cx="916529" cy="916529"/>
              </a:xfrm>
              <a:prstGeom prst="rect">
                <a:avLst/>
              </a:prstGeom>
            </p:spPr>
          </p:pic>
        </p:grpSp>
      </p:grpSp>
      <p:graphicFrame>
        <p:nvGraphicFramePr>
          <p:cNvPr id="15" name="Chart 14"/>
          <p:cNvGraphicFramePr/>
          <p:nvPr>
            <p:extLst>
              <p:ext uri="{D42A27DB-BD31-4B8C-83A1-F6EECF244321}">
                <p14:modId xmlns:p14="http://schemas.microsoft.com/office/powerpoint/2010/main" val="1003589424"/>
              </p:ext>
            </p:extLst>
          </p:nvPr>
        </p:nvGraphicFramePr>
        <p:xfrm>
          <a:off x="4480835" y="3669429"/>
          <a:ext cx="4031922" cy="2370017"/>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p:cNvSpPr txBox="1"/>
          <p:nvPr/>
        </p:nvSpPr>
        <p:spPr>
          <a:xfrm>
            <a:off x="5005321" y="2956361"/>
            <a:ext cx="3306968" cy="430887"/>
          </a:xfrm>
          <a:prstGeom prst="rect">
            <a:avLst/>
          </a:prstGeom>
          <a:noFill/>
        </p:spPr>
        <p:txBody>
          <a:bodyPr wrap="square" rtlCol="0">
            <a:spAutoFit/>
          </a:bodyPr>
          <a:lstStyle/>
          <a:p>
            <a:pPr algn="ctr"/>
            <a:r>
              <a:rPr lang="en-US" sz="2200" dirty="0">
                <a:solidFill>
                  <a:schemeClr val="tx2"/>
                </a:solidFill>
                <a:ea typeface="Verdana" panose="020B0604030504040204" pitchFamily="34" charset="0"/>
                <a:cs typeface="Verdana" panose="020B0604030504040204" pitchFamily="34" charset="0"/>
              </a:rPr>
              <a:t>Type of Threat</a:t>
            </a:r>
          </a:p>
        </p:txBody>
      </p:sp>
      <p:sp>
        <p:nvSpPr>
          <p:cNvPr id="24" name="TextBox 23"/>
          <p:cNvSpPr txBox="1"/>
          <p:nvPr/>
        </p:nvSpPr>
        <p:spPr>
          <a:xfrm>
            <a:off x="857538" y="6405023"/>
            <a:ext cx="6172655" cy="307777"/>
          </a:xfrm>
          <a:prstGeom prst="rect">
            <a:avLst/>
          </a:prstGeom>
          <a:noFill/>
        </p:spPr>
        <p:txBody>
          <a:bodyPr wrap="square" rtlCol="0">
            <a:spAutoFit/>
          </a:bodyPr>
          <a:lstStyle/>
          <a:p>
            <a:r>
              <a:rPr lang="en-US" sz="1400" i="1" dirty="0">
                <a:solidFill>
                  <a:schemeClr val="tx2"/>
                </a:solidFill>
              </a:rPr>
              <a:t>Adams &amp; </a:t>
            </a:r>
            <a:r>
              <a:rPr lang="en-US" sz="1400" i="1" dirty="0" err="1">
                <a:solidFill>
                  <a:schemeClr val="tx2"/>
                </a:solidFill>
              </a:rPr>
              <a:t>Littwin</a:t>
            </a:r>
            <a:r>
              <a:rPr lang="en-US" sz="1400" i="1" dirty="0">
                <a:solidFill>
                  <a:schemeClr val="tx2"/>
                </a:solidFill>
              </a:rPr>
              <a:t>, in progress</a:t>
            </a:r>
          </a:p>
        </p:txBody>
      </p:sp>
      <p:sp>
        <p:nvSpPr>
          <p:cNvPr id="2" name="TextBox 1"/>
          <p:cNvSpPr txBox="1"/>
          <p:nvPr/>
        </p:nvSpPr>
        <p:spPr>
          <a:xfrm>
            <a:off x="6496796" y="5924189"/>
            <a:ext cx="1942788" cy="400110"/>
          </a:xfrm>
          <a:prstGeom prst="rect">
            <a:avLst/>
          </a:prstGeom>
          <a:noFill/>
        </p:spPr>
        <p:txBody>
          <a:bodyPr wrap="square" rtlCol="0">
            <a:spAutoFit/>
          </a:bodyPr>
          <a:lstStyle/>
          <a:p>
            <a:r>
              <a:rPr lang="en-US" sz="2000" b="1" dirty="0">
                <a:solidFill>
                  <a:schemeClr val="accent3"/>
                </a:solidFill>
              </a:rPr>
              <a:t>Psychological</a:t>
            </a:r>
          </a:p>
        </p:txBody>
      </p:sp>
      <p:sp>
        <p:nvSpPr>
          <p:cNvPr id="18" name="TextBox 17"/>
          <p:cNvSpPr txBox="1"/>
          <p:nvPr/>
        </p:nvSpPr>
        <p:spPr>
          <a:xfrm>
            <a:off x="7319052" y="4658701"/>
            <a:ext cx="1387626" cy="400110"/>
          </a:xfrm>
          <a:prstGeom prst="rect">
            <a:avLst/>
          </a:prstGeom>
          <a:noFill/>
        </p:spPr>
        <p:txBody>
          <a:bodyPr wrap="square" rtlCol="0">
            <a:spAutoFit/>
          </a:bodyPr>
          <a:lstStyle/>
          <a:p>
            <a:r>
              <a:rPr lang="en-US" sz="2000" b="1" dirty="0">
                <a:solidFill>
                  <a:schemeClr val="accent4"/>
                </a:solidFill>
              </a:rPr>
              <a:t>Physical</a:t>
            </a:r>
          </a:p>
        </p:txBody>
      </p:sp>
      <p:sp>
        <p:nvSpPr>
          <p:cNvPr id="19" name="TextBox 18"/>
          <p:cNvSpPr txBox="1"/>
          <p:nvPr/>
        </p:nvSpPr>
        <p:spPr>
          <a:xfrm>
            <a:off x="6496796" y="3663715"/>
            <a:ext cx="1387626" cy="400110"/>
          </a:xfrm>
          <a:prstGeom prst="rect">
            <a:avLst/>
          </a:prstGeom>
          <a:noFill/>
        </p:spPr>
        <p:txBody>
          <a:bodyPr wrap="square" rtlCol="0">
            <a:spAutoFit/>
          </a:bodyPr>
          <a:lstStyle/>
          <a:p>
            <a:r>
              <a:rPr lang="en-US" sz="2000" b="1" dirty="0">
                <a:solidFill>
                  <a:schemeClr val="accent5"/>
                </a:solidFill>
              </a:rPr>
              <a:t>Financial</a:t>
            </a:r>
          </a:p>
        </p:txBody>
      </p:sp>
    </p:spTree>
    <p:extLst>
      <p:ext uri="{BB962C8B-B14F-4D97-AF65-F5344CB8AC3E}">
        <p14:creationId xmlns:p14="http://schemas.microsoft.com/office/powerpoint/2010/main" val="24365572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100027204"/>
              </p:ext>
            </p:extLst>
          </p:nvPr>
        </p:nvGraphicFramePr>
        <p:xfrm>
          <a:off x="4128424" y="1822422"/>
          <a:ext cx="4961766" cy="315378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527233" y="3096698"/>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51%</a:t>
            </a:r>
          </a:p>
        </p:txBody>
      </p:sp>
      <p:sp>
        <p:nvSpPr>
          <p:cNvPr id="6" name="TextBox 5"/>
          <p:cNvSpPr txBox="1"/>
          <p:nvPr/>
        </p:nvSpPr>
        <p:spPr>
          <a:xfrm>
            <a:off x="5845965" y="4889838"/>
            <a:ext cx="1588577" cy="430887"/>
          </a:xfrm>
          <a:prstGeom prst="rect">
            <a:avLst/>
          </a:prstGeom>
          <a:noFill/>
        </p:spPr>
        <p:txBody>
          <a:bodyPr wrap="square" rtlCol="0">
            <a:spAutoFit/>
          </a:bodyPr>
          <a:lstStyle/>
          <a:p>
            <a:pPr algn="ctr"/>
            <a:r>
              <a:rPr lang="en-US" sz="2200" dirty="0">
                <a:solidFill>
                  <a:schemeClr val="tx2"/>
                </a:solidFill>
                <a:latin typeface="+mj-lt"/>
                <a:ea typeface="Verdana" panose="020B0604030504040204" pitchFamily="34" charset="0"/>
                <a:cs typeface="Verdana" panose="020B0604030504040204" pitchFamily="34" charset="0"/>
              </a:rPr>
              <a:t>n = 1625</a:t>
            </a:r>
          </a:p>
        </p:txBody>
      </p:sp>
      <p:grpSp>
        <p:nvGrpSpPr>
          <p:cNvPr id="9" name="Fraud"/>
          <p:cNvGrpSpPr/>
          <p:nvPr/>
        </p:nvGrpSpPr>
        <p:grpSpPr>
          <a:xfrm>
            <a:off x="844583" y="4008001"/>
            <a:ext cx="3109083" cy="1097280"/>
            <a:chOff x="356719" y="1896692"/>
            <a:chExt cx="3707818" cy="1309895"/>
          </a:xfrm>
        </p:grpSpPr>
        <p:grpSp>
          <p:nvGrpSpPr>
            <p:cNvPr id="10" name="Group 9"/>
            <p:cNvGrpSpPr/>
            <p:nvPr/>
          </p:nvGrpSpPr>
          <p:grpSpPr>
            <a:xfrm>
              <a:off x="356719" y="1896692"/>
              <a:ext cx="1417640" cy="1309895"/>
              <a:chOff x="356719" y="1896692"/>
              <a:chExt cx="1417640" cy="1309895"/>
            </a:xfrm>
          </p:grpSpPr>
          <p:sp>
            <p:nvSpPr>
              <p:cNvPr id="12" name="Oval 11"/>
              <p:cNvSpPr/>
              <p:nvPr/>
            </p:nvSpPr>
            <p:spPr>
              <a:xfrm>
                <a:off x="356719" y="1896692"/>
                <a:ext cx="1417640"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5742" y="2077305"/>
                <a:ext cx="911188" cy="911188"/>
              </a:xfrm>
              <a:prstGeom prst="rect">
                <a:avLst/>
              </a:prstGeom>
            </p:spPr>
          </p:pic>
        </p:grpSp>
        <p:sp>
          <p:nvSpPr>
            <p:cNvPr id="11" name="TextBox 10"/>
            <p:cNvSpPr txBox="1"/>
            <p:nvPr/>
          </p:nvSpPr>
          <p:spPr>
            <a:xfrm>
              <a:off x="1803401" y="2176008"/>
              <a:ext cx="2261136" cy="845050"/>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Fraud</a:t>
              </a:r>
            </a:p>
          </p:txBody>
        </p:sp>
      </p:grpSp>
      <p:grpSp>
        <p:nvGrpSpPr>
          <p:cNvPr id="14" name="Coercion"/>
          <p:cNvGrpSpPr/>
          <p:nvPr/>
        </p:nvGrpSpPr>
        <p:grpSpPr>
          <a:xfrm>
            <a:off x="844583" y="1827090"/>
            <a:ext cx="3426256" cy="1099455"/>
            <a:chOff x="355636" y="3340358"/>
            <a:chExt cx="4119770" cy="1309895"/>
          </a:xfrm>
        </p:grpSpPr>
        <p:sp>
          <p:nvSpPr>
            <p:cNvPr id="15" name="TextBox 14"/>
            <p:cNvSpPr txBox="1"/>
            <p:nvPr/>
          </p:nvSpPr>
          <p:spPr>
            <a:xfrm>
              <a:off x="1803401" y="3620991"/>
              <a:ext cx="2672005" cy="843378"/>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Coercion</a:t>
              </a:r>
            </a:p>
          </p:txBody>
        </p:sp>
        <p:grpSp>
          <p:nvGrpSpPr>
            <p:cNvPr id="16" name="Group 15"/>
            <p:cNvGrpSpPr/>
            <p:nvPr/>
          </p:nvGrpSpPr>
          <p:grpSpPr>
            <a:xfrm>
              <a:off x="355636" y="3340358"/>
              <a:ext cx="1442424" cy="1309895"/>
              <a:chOff x="355636" y="3340358"/>
              <a:chExt cx="1442424" cy="1309895"/>
            </a:xfrm>
          </p:grpSpPr>
          <p:sp>
            <p:nvSpPr>
              <p:cNvPr id="17" name="Oval 16"/>
              <p:cNvSpPr/>
              <p:nvPr/>
            </p:nvSpPr>
            <p:spPr>
              <a:xfrm>
                <a:off x="355636" y="3340358"/>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254" y="3550798"/>
                <a:ext cx="916529" cy="916529"/>
              </a:xfrm>
              <a:prstGeom prst="rect">
                <a:avLst/>
              </a:prstGeom>
            </p:spPr>
          </p:pic>
        </p:grpSp>
      </p:grpSp>
      <p:sp>
        <p:nvSpPr>
          <p:cNvPr id="3" name="TextBox 2"/>
          <p:cNvSpPr txBox="1"/>
          <p:nvPr/>
        </p:nvSpPr>
        <p:spPr>
          <a:xfrm>
            <a:off x="1674384" y="504810"/>
            <a:ext cx="5857875" cy="861774"/>
          </a:xfrm>
          <a:prstGeom prst="rect">
            <a:avLst/>
          </a:prstGeom>
          <a:noFill/>
        </p:spPr>
        <p:txBody>
          <a:bodyPr wrap="square" rtlCol="0">
            <a:spAutoFit/>
          </a:bodyPr>
          <a:lstStyle/>
          <a:p>
            <a:pPr algn="ctr"/>
            <a:r>
              <a:rPr lang="en-US" sz="5000" dirty="0"/>
              <a:t>Any Coerced Debt</a:t>
            </a:r>
          </a:p>
        </p:txBody>
      </p:sp>
      <p:sp>
        <p:nvSpPr>
          <p:cNvPr id="7" name="TextBox 6"/>
          <p:cNvSpPr txBox="1"/>
          <p:nvPr/>
        </p:nvSpPr>
        <p:spPr>
          <a:xfrm>
            <a:off x="857538" y="3059298"/>
            <a:ext cx="1051259" cy="861774"/>
          </a:xfrm>
          <a:prstGeom prst="rect">
            <a:avLst/>
          </a:prstGeom>
          <a:noFill/>
        </p:spPr>
        <p:txBody>
          <a:bodyPr wrap="square" rtlCol="0">
            <a:spAutoFit/>
          </a:bodyPr>
          <a:lstStyle/>
          <a:p>
            <a:pPr algn="ctr"/>
            <a:r>
              <a:rPr lang="en-US" sz="5000" dirty="0"/>
              <a:t>OR</a:t>
            </a:r>
          </a:p>
        </p:txBody>
      </p:sp>
      <p:sp>
        <p:nvSpPr>
          <p:cNvPr id="20" name="TextBox 19"/>
          <p:cNvSpPr txBox="1"/>
          <p:nvPr/>
        </p:nvSpPr>
        <p:spPr>
          <a:xfrm>
            <a:off x="857538" y="6405023"/>
            <a:ext cx="6172655" cy="307777"/>
          </a:xfrm>
          <a:prstGeom prst="rect">
            <a:avLst/>
          </a:prstGeom>
          <a:noFill/>
        </p:spPr>
        <p:txBody>
          <a:bodyPr wrap="square" rtlCol="0">
            <a:spAutoFit/>
          </a:bodyPr>
          <a:lstStyle/>
          <a:p>
            <a:r>
              <a:rPr lang="en-US" sz="1400" i="1" dirty="0">
                <a:solidFill>
                  <a:schemeClr val="tx2"/>
                </a:solidFill>
              </a:rPr>
              <a:t>Adams &amp; </a:t>
            </a:r>
            <a:r>
              <a:rPr lang="en-US" sz="1400" i="1" dirty="0" err="1">
                <a:solidFill>
                  <a:schemeClr val="tx2"/>
                </a:solidFill>
              </a:rPr>
              <a:t>Littwin</a:t>
            </a:r>
            <a:r>
              <a:rPr lang="en-US" sz="1400" i="1" dirty="0">
                <a:solidFill>
                  <a:schemeClr val="tx2"/>
                </a:solidFill>
              </a:rPr>
              <a:t>, in progress</a:t>
            </a:r>
          </a:p>
        </p:txBody>
      </p:sp>
    </p:spTree>
    <p:extLst>
      <p:ext uri="{BB962C8B-B14F-4D97-AF65-F5344CB8AC3E}">
        <p14:creationId xmlns:p14="http://schemas.microsoft.com/office/powerpoint/2010/main" val="2218849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7233" y="3096698"/>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51%</a:t>
            </a:r>
          </a:p>
        </p:txBody>
      </p:sp>
      <p:sp>
        <p:nvSpPr>
          <p:cNvPr id="6" name="TextBox 5"/>
          <p:cNvSpPr txBox="1"/>
          <p:nvPr/>
        </p:nvSpPr>
        <p:spPr>
          <a:xfrm>
            <a:off x="5943682" y="5001670"/>
            <a:ext cx="1588577" cy="430887"/>
          </a:xfrm>
          <a:prstGeom prst="rect">
            <a:avLst/>
          </a:prstGeom>
          <a:noFill/>
        </p:spPr>
        <p:txBody>
          <a:bodyPr wrap="square" rtlCol="0">
            <a:spAutoFit/>
          </a:bodyPr>
          <a:lstStyle/>
          <a:p>
            <a:pPr algn="ctr"/>
            <a:r>
              <a:rPr lang="en-US" sz="2200" dirty="0">
                <a:solidFill>
                  <a:schemeClr val="tx2"/>
                </a:solidFill>
                <a:latin typeface="+mj-lt"/>
                <a:ea typeface="Verdana" panose="020B0604030504040204" pitchFamily="34" charset="0"/>
                <a:cs typeface="Verdana" panose="020B0604030504040204" pitchFamily="34" charset="0"/>
              </a:rPr>
              <a:t>n = 1615</a:t>
            </a:r>
          </a:p>
        </p:txBody>
      </p:sp>
      <p:grpSp>
        <p:nvGrpSpPr>
          <p:cNvPr id="9" name="Fraud"/>
          <p:cNvGrpSpPr/>
          <p:nvPr/>
        </p:nvGrpSpPr>
        <p:grpSpPr>
          <a:xfrm>
            <a:off x="844583" y="4008001"/>
            <a:ext cx="3109083" cy="1097280"/>
            <a:chOff x="356719" y="1896692"/>
            <a:chExt cx="3707818" cy="1309895"/>
          </a:xfrm>
        </p:grpSpPr>
        <p:grpSp>
          <p:nvGrpSpPr>
            <p:cNvPr id="10" name="Group 9"/>
            <p:cNvGrpSpPr/>
            <p:nvPr/>
          </p:nvGrpSpPr>
          <p:grpSpPr>
            <a:xfrm>
              <a:off x="356719" y="1896692"/>
              <a:ext cx="1417640" cy="1309895"/>
              <a:chOff x="356719" y="1896692"/>
              <a:chExt cx="1417640" cy="1309895"/>
            </a:xfrm>
          </p:grpSpPr>
          <p:sp>
            <p:nvSpPr>
              <p:cNvPr id="12" name="Oval 11"/>
              <p:cNvSpPr/>
              <p:nvPr/>
            </p:nvSpPr>
            <p:spPr>
              <a:xfrm>
                <a:off x="356719" y="1896692"/>
                <a:ext cx="1417640"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5742" y="2077305"/>
                <a:ext cx="911188" cy="911188"/>
              </a:xfrm>
              <a:prstGeom prst="rect">
                <a:avLst/>
              </a:prstGeom>
            </p:spPr>
          </p:pic>
        </p:grpSp>
        <p:sp>
          <p:nvSpPr>
            <p:cNvPr id="11" name="TextBox 10"/>
            <p:cNvSpPr txBox="1"/>
            <p:nvPr/>
          </p:nvSpPr>
          <p:spPr>
            <a:xfrm>
              <a:off x="1803401" y="2176008"/>
              <a:ext cx="2261136" cy="845050"/>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Fraud</a:t>
              </a:r>
            </a:p>
          </p:txBody>
        </p:sp>
      </p:grpSp>
      <p:grpSp>
        <p:nvGrpSpPr>
          <p:cNvPr id="14" name="Coercion"/>
          <p:cNvGrpSpPr/>
          <p:nvPr/>
        </p:nvGrpSpPr>
        <p:grpSpPr>
          <a:xfrm>
            <a:off x="844583" y="1845487"/>
            <a:ext cx="3426256" cy="1251211"/>
            <a:chOff x="355636" y="3340358"/>
            <a:chExt cx="4119770" cy="1490698"/>
          </a:xfrm>
        </p:grpSpPr>
        <p:sp>
          <p:nvSpPr>
            <p:cNvPr id="15" name="TextBox 14"/>
            <p:cNvSpPr txBox="1"/>
            <p:nvPr/>
          </p:nvSpPr>
          <p:spPr>
            <a:xfrm>
              <a:off x="1803401" y="3620991"/>
              <a:ext cx="2672005" cy="1210065"/>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Coercion </a:t>
              </a:r>
              <a:br>
                <a:rPr lang="en-US" sz="4000" dirty="0">
                  <a:ea typeface="Verdana" panose="020B0604030504040204" pitchFamily="34" charset="0"/>
                  <a:cs typeface="Verdana" panose="020B0604030504040204" pitchFamily="34" charset="0"/>
                </a:rPr>
              </a:br>
              <a:r>
                <a:rPr lang="en-US" sz="2000" dirty="0">
                  <a:ea typeface="Verdana" panose="020B0604030504040204" pitchFamily="34" charset="0"/>
                  <a:cs typeface="Verdana" panose="020B0604030504040204" pitchFamily="34" charset="0"/>
                </a:rPr>
                <a:t>Physical harm</a:t>
              </a:r>
            </a:p>
          </p:txBody>
        </p:sp>
        <p:grpSp>
          <p:nvGrpSpPr>
            <p:cNvPr id="16" name="Group 15"/>
            <p:cNvGrpSpPr/>
            <p:nvPr/>
          </p:nvGrpSpPr>
          <p:grpSpPr>
            <a:xfrm>
              <a:off x="355636" y="3340358"/>
              <a:ext cx="1442424" cy="1309895"/>
              <a:chOff x="355636" y="3340358"/>
              <a:chExt cx="1442424" cy="1309895"/>
            </a:xfrm>
          </p:grpSpPr>
          <p:sp>
            <p:nvSpPr>
              <p:cNvPr id="17" name="Oval 16"/>
              <p:cNvSpPr/>
              <p:nvPr/>
            </p:nvSpPr>
            <p:spPr>
              <a:xfrm>
                <a:off x="355636" y="3340358"/>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54" y="3550798"/>
                <a:ext cx="916529" cy="916529"/>
              </a:xfrm>
              <a:prstGeom prst="rect">
                <a:avLst/>
              </a:prstGeom>
            </p:spPr>
          </p:pic>
        </p:grpSp>
      </p:grpSp>
      <p:sp>
        <p:nvSpPr>
          <p:cNvPr id="3" name="TextBox 2"/>
          <p:cNvSpPr txBox="1"/>
          <p:nvPr/>
        </p:nvSpPr>
        <p:spPr>
          <a:xfrm>
            <a:off x="1674384" y="504810"/>
            <a:ext cx="5857875" cy="861774"/>
          </a:xfrm>
          <a:prstGeom prst="rect">
            <a:avLst/>
          </a:prstGeom>
          <a:noFill/>
        </p:spPr>
        <p:txBody>
          <a:bodyPr wrap="square" rtlCol="0">
            <a:spAutoFit/>
          </a:bodyPr>
          <a:lstStyle/>
          <a:p>
            <a:pPr algn="ctr"/>
            <a:r>
              <a:rPr lang="en-US" sz="5000" dirty="0"/>
              <a:t> Any Coerced Debt</a:t>
            </a:r>
          </a:p>
        </p:txBody>
      </p:sp>
      <p:sp>
        <p:nvSpPr>
          <p:cNvPr id="7" name="TextBox 6"/>
          <p:cNvSpPr txBox="1"/>
          <p:nvPr/>
        </p:nvSpPr>
        <p:spPr>
          <a:xfrm>
            <a:off x="857538" y="3059298"/>
            <a:ext cx="1051259" cy="861774"/>
          </a:xfrm>
          <a:prstGeom prst="rect">
            <a:avLst/>
          </a:prstGeom>
          <a:noFill/>
        </p:spPr>
        <p:txBody>
          <a:bodyPr wrap="square" rtlCol="0">
            <a:spAutoFit/>
          </a:bodyPr>
          <a:lstStyle/>
          <a:p>
            <a:pPr algn="ctr"/>
            <a:r>
              <a:rPr lang="en-US" sz="5000" dirty="0"/>
              <a:t>OR</a:t>
            </a:r>
          </a:p>
        </p:txBody>
      </p:sp>
      <p:sp>
        <p:nvSpPr>
          <p:cNvPr id="20" name="TextBox 19"/>
          <p:cNvSpPr txBox="1"/>
          <p:nvPr/>
        </p:nvSpPr>
        <p:spPr>
          <a:xfrm>
            <a:off x="857538" y="6405023"/>
            <a:ext cx="6172655" cy="307777"/>
          </a:xfrm>
          <a:prstGeom prst="rect">
            <a:avLst/>
          </a:prstGeom>
          <a:noFill/>
        </p:spPr>
        <p:txBody>
          <a:bodyPr wrap="square" rtlCol="0">
            <a:spAutoFit/>
          </a:bodyPr>
          <a:lstStyle/>
          <a:p>
            <a:r>
              <a:rPr lang="en-US" sz="1400" i="1" dirty="0">
                <a:solidFill>
                  <a:schemeClr val="tx2"/>
                </a:solidFill>
              </a:rPr>
              <a:t>Adams &amp; </a:t>
            </a:r>
            <a:r>
              <a:rPr lang="en-US" sz="1400" i="1" dirty="0" err="1">
                <a:solidFill>
                  <a:schemeClr val="tx2"/>
                </a:solidFill>
              </a:rPr>
              <a:t>Littwin</a:t>
            </a:r>
            <a:r>
              <a:rPr lang="en-US" sz="1400" i="1" dirty="0">
                <a:solidFill>
                  <a:schemeClr val="tx2"/>
                </a:solidFill>
              </a:rPr>
              <a:t>, in progress</a:t>
            </a:r>
          </a:p>
        </p:txBody>
      </p:sp>
      <p:graphicFrame>
        <p:nvGraphicFramePr>
          <p:cNvPr id="19" name="Chart 18"/>
          <p:cNvGraphicFramePr/>
          <p:nvPr>
            <p:extLst>
              <p:ext uri="{D42A27DB-BD31-4B8C-83A1-F6EECF244321}">
                <p14:modId xmlns:p14="http://schemas.microsoft.com/office/powerpoint/2010/main" val="1408728057"/>
              </p:ext>
            </p:extLst>
          </p:nvPr>
        </p:nvGraphicFramePr>
        <p:xfrm>
          <a:off x="4410676" y="1913291"/>
          <a:ext cx="4961766" cy="3153787"/>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p:cNvSpPr txBox="1"/>
          <p:nvPr/>
        </p:nvSpPr>
        <p:spPr>
          <a:xfrm>
            <a:off x="6783174" y="2704529"/>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32%</a:t>
            </a:r>
          </a:p>
        </p:txBody>
      </p:sp>
    </p:spTree>
    <p:extLst>
      <p:ext uri="{BB962C8B-B14F-4D97-AF65-F5344CB8AC3E}">
        <p14:creationId xmlns:p14="http://schemas.microsoft.com/office/powerpoint/2010/main" val="28652056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7233" y="3096698"/>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51%</a:t>
            </a:r>
          </a:p>
        </p:txBody>
      </p:sp>
      <p:sp>
        <p:nvSpPr>
          <p:cNvPr id="6" name="TextBox 5"/>
          <p:cNvSpPr txBox="1"/>
          <p:nvPr/>
        </p:nvSpPr>
        <p:spPr>
          <a:xfrm>
            <a:off x="5943682" y="5001670"/>
            <a:ext cx="1588577" cy="430887"/>
          </a:xfrm>
          <a:prstGeom prst="rect">
            <a:avLst/>
          </a:prstGeom>
          <a:noFill/>
        </p:spPr>
        <p:txBody>
          <a:bodyPr wrap="square" rtlCol="0">
            <a:spAutoFit/>
          </a:bodyPr>
          <a:lstStyle/>
          <a:p>
            <a:pPr algn="ctr"/>
            <a:r>
              <a:rPr lang="en-US" sz="2200" dirty="0">
                <a:solidFill>
                  <a:schemeClr val="tx2"/>
                </a:solidFill>
                <a:latin typeface="+mj-lt"/>
                <a:ea typeface="Verdana" panose="020B0604030504040204" pitchFamily="34" charset="0"/>
                <a:cs typeface="Verdana" panose="020B0604030504040204" pitchFamily="34" charset="0"/>
              </a:rPr>
              <a:t>n = </a:t>
            </a:r>
            <a:r>
              <a:rPr lang="en-US" sz="2200" dirty="0" smtClean="0">
                <a:solidFill>
                  <a:schemeClr val="tx2"/>
                </a:solidFill>
                <a:latin typeface="+mj-lt"/>
                <a:ea typeface="Verdana" panose="020B0604030504040204" pitchFamily="34" charset="0"/>
                <a:cs typeface="Verdana" panose="020B0604030504040204" pitchFamily="34" charset="0"/>
              </a:rPr>
              <a:t>1652</a:t>
            </a:r>
            <a:endParaRPr lang="en-US" sz="2200" dirty="0">
              <a:solidFill>
                <a:schemeClr val="tx2"/>
              </a:solidFill>
              <a:latin typeface="+mj-lt"/>
              <a:ea typeface="Verdana" panose="020B0604030504040204" pitchFamily="34" charset="0"/>
              <a:cs typeface="Verdana" panose="020B0604030504040204" pitchFamily="34" charset="0"/>
            </a:endParaRPr>
          </a:p>
        </p:txBody>
      </p:sp>
      <p:grpSp>
        <p:nvGrpSpPr>
          <p:cNvPr id="9" name="Fraud"/>
          <p:cNvGrpSpPr/>
          <p:nvPr/>
        </p:nvGrpSpPr>
        <p:grpSpPr>
          <a:xfrm>
            <a:off x="844583" y="4008001"/>
            <a:ext cx="3109083" cy="1097280"/>
            <a:chOff x="356719" y="1896692"/>
            <a:chExt cx="3707818" cy="1309895"/>
          </a:xfrm>
        </p:grpSpPr>
        <p:grpSp>
          <p:nvGrpSpPr>
            <p:cNvPr id="10" name="Group 9"/>
            <p:cNvGrpSpPr/>
            <p:nvPr/>
          </p:nvGrpSpPr>
          <p:grpSpPr>
            <a:xfrm>
              <a:off x="356719" y="1896692"/>
              <a:ext cx="1417640" cy="1309895"/>
              <a:chOff x="356719" y="1896692"/>
              <a:chExt cx="1417640" cy="1309895"/>
            </a:xfrm>
          </p:grpSpPr>
          <p:sp>
            <p:nvSpPr>
              <p:cNvPr id="12" name="Oval 11"/>
              <p:cNvSpPr/>
              <p:nvPr/>
            </p:nvSpPr>
            <p:spPr>
              <a:xfrm>
                <a:off x="356719" y="1896692"/>
                <a:ext cx="1417640"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5742" y="2077305"/>
                <a:ext cx="911188" cy="911188"/>
              </a:xfrm>
              <a:prstGeom prst="rect">
                <a:avLst/>
              </a:prstGeom>
            </p:spPr>
          </p:pic>
        </p:grpSp>
        <p:sp>
          <p:nvSpPr>
            <p:cNvPr id="11" name="TextBox 10"/>
            <p:cNvSpPr txBox="1"/>
            <p:nvPr/>
          </p:nvSpPr>
          <p:spPr>
            <a:xfrm>
              <a:off x="1803401" y="2176008"/>
              <a:ext cx="2261136" cy="845050"/>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Fraud</a:t>
              </a:r>
            </a:p>
          </p:txBody>
        </p:sp>
      </p:grpSp>
      <p:grpSp>
        <p:nvGrpSpPr>
          <p:cNvPr id="16" name="Group 15"/>
          <p:cNvGrpSpPr/>
          <p:nvPr/>
        </p:nvGrpSpPr>
        <p:grpSpPr>
          <a:xfrm>
            <a:off x="844583" y="1845488"/>
            <a:ext cx="1199609" cy="1099455"/>
            <a:chOff x="355636" y="3340358"/>
            <a:chExt cx="1442424" cy="1309895"/>
          </a:xfrm>
        </p:grpSpPr>
        <p:sp>
          <p:nvSpPr>
            <p:cNvPr id="17" name="Oval 16"/>
            <p:cNvSpPr/>
            <p:nvPr/>
          </p:nvSpPr>
          <p:spPr>
            <a:xfrm>
              <a:off x="355636" y="3340358"/>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54" y="3550798"/>
              <a:ext cx="916529" cy="916529"/>
            </a:xfrm>
            <a:prstGeom prst="rect">
              <a:avLst/>
            </a:prstGeom>
          </p:spPr>
        </p:pic>
      </p:grpSp>
      <p:sp>
        <p:nvSpPr>
          <p:cNvPr id="3" name="TextBox 2"/>
          <p:cNvSpPr txBox="1"/>
          <p:nvPr/>
        </p:nvSpPr>
        <p:spPr>
          <a:xfrm>
            <a:off x="1674384" y="504810"/>
            <a:ext cx="5857875" cy="861774"/>
          </a:xfrm>
          <a:prstGeom prst="rect">
            <a:avLst/>
          </a:prstGeom>
          <a:noFill/>
        </p:spPr>
        <p:txBody>
          <a:bodyPr wrap="square" rtlCol="0">
            <a:spAutoFit/>
          </a:bodyPr>
          <a:lstStyle/>
          <a:p>
            <a:pPr algn="ctr"/>
            <a:r>
              <a:rPr lang="en-US" sz="5000" dirty="0"/>
              <a:t> Any Coerced Debt</a:t>
            </a:r>
          </a:p>
        </p:txBody>
      </p:sp>
      <p:sp>
        <p:nvSpPr>
          <p:cNvPr id="7" name="TextBox 6"/>
          <p:cNvSpPr txBox="1"/>
          <p:nvPr/>
        </p:nvSpPr>
        <p:spPr>
          <a:xfrm>
            <a:off x="857538" y="3059298"/>
            <a:ext cx="1051259" cy="861774"/>
          </a:xfrm>
          <a:prstGeom prst="rect">
            <a:avLst/>
          </a:prstGeom>
          <a:noFill/>
        </p:spPr>
        <p:txBody>
          <a:bodyPr wrap="square" rtlCol="0">
            <a:spAutoFit/>
          </a:bodyPr>
          <a:lstStyle/>
          <a:p>
            <a:pPr algn="ctr"/>
            <a:r>
              <a:rPr lang="en-US" sz="5000" dirty="0"/>
              <a:t>OR</a:t>
            </a:r>
          </a:p>
        </p:txBody>
      </p:sp>
      <p:graphicFrame>
        <p:nvGraphicFramePr>
          <p:cNvPr id="19" name="Chart 18"/>
          <p:cNvGraphicFramePr/>
          <p:nvPr>
            <p:extLst/>
          </p:nvPr>
        </p:nvGraphicFramePr>
        <p:xfrm>
          <a:off x="4410676" y="1913291"/>
          <a:ext cx="4961766" cy="3153787"/>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p:cNvSpPr txBox="1"/>
          <p:nvPr/>
        </p:nvSpPr>
        <p:spPr>
          <a:xfrm>
            <a:off x="6783174" y="2704529"/>
            <a:ext cx="1498169" cy="605230"/>
          </a:xfrm>
          <a:prstGeom prst="rect">
            <a:avLst/>
          </a:prstGeom>
          <a:noFill/>
        </p:spPr>
        <p:txBody>
          <a:bodyPr wrap="square" rtlCol="0">
            <a:spAutoFit/>
          </a:bodyPr>
          <a:lstStyle/>
          <a:p>
            <a:pPr algn="ctr"/>
            <a:r>
              <a:rPr lang="en-US" sz="3333" dirty="0" smtClean="0">
                <a:solidFill>
                  <a:schemeClr val="bg1"/>
                </a:solidFill>
                <a:ea typeface="Verdana" panose="020B0604030504040204" pitchFamily="34" charset="0"/>
                <a:cs typeface="Verdana" panose="020B0604030504040204" pitchFamily="34" charset="0"/>
              </a:rPr>
              <a:t>35%</a:t>
            </a:r>
            <a:endParaRPr lang="en-US" sz="3333" dirty="0">
              <a:solidFill>
                <a:schemeClr val="bg1"/>
              </a:solidFill>
              <a:ea typeface="Verdana" panose="020B0604030504040204" pitchFamily="34" charset="0"/>
              <a:cs typeface="Verdana" panose="020B0604030504040204" pitchFamily="34" charset="0"/>
            </a:endParaRPr>
          </a:p>
        </p:txBody>
      </p:sp>
      <p:sp>
        <p:nvSpPr>
          <p:cNvPr id="22" name="TextBox 21"/>
          <p:cNvSpPr txBox="1"/>
          <p:nvPr/>
        </p:nvSpPr>
        <p:spPr>
          <a:xfrm>
            <a:off x="5313405" y="6533269"/>
            <a:ext cx="3418623" cy="307777"/>
          </a:xfrm>
          <a:prstGeom prst="rect">
            <a:avLst/>
          </a:prstGeom>
          <a:noFill/>
        </p:spPr>
        <p:txBody>
          <a:bodyPr wrap="square" rtlCol="0">
            <a:spAutoFit/>
          </a:bodyPr>
          <a:lstStyle/>
          <a:p>
            <a:pPr algn="r"/>
            <a:r>
              <a:rPr lang="en-US" sz="1400" i="1" dirty="0">
                <a:solidFill>
                  <a:schemeClr val="tx2"/>
                </a:solidFill>
              </a:rPr>
              <a:t>Adams, </a:t>
            </a:r>
            <a:r>
              <a:rPr lang="en-US" sz="1400" i="1" dirty="0" err="1">
                <a:solidFill>
                  <a:schemeClr val="tx2"/>
                </a:solidFill>
              </a:rPr>
              <a:t>Littwin</a:t>
            </a:r>
            <a:r>
              <a:rPr lang="en-US" sz="1400" i="1" dirty="0">
                <a:solidFill>
                  <a:schemeClr val="tx2"/>
                </a:solidFill>
              </a:rPr>
              <a:t>, &amp; </a:t>
            </a:r>
            <a:r>
              <a:rPr lang="en-US" sz="1400" i="1" dirty="0" err="1">
                <a:solidFill>
                  <a:schemeClr val="tx2"/>
                </a:solidFill>
              </a:rPr>
              <a:t>Javorka</a:t>
            </a:r>
            <a:r>
              <a:rPr lang="en-US" sz="1400" i="1" dirty="0">
                <a:solidFill>
                  <a:schemeClr val="tx2"/>
                </a:solidFill>
              </a:rPr>
              <a:t> (under review)</a:t>
            </a:r>
          </a:p>
        </p:txBody>
      </p:sp>
      <p:sp>
        <p:nvSpPr>
          <p:cNvPr id="4" name="TextBox 3"/>
          <p:cNvSpPr txBox="1"/>
          <p:nvPr/>
        </p:nvSpPr>
        <p:spPr>
          <a:xfrm>
            <a:off x="2187969" y="2052819"/>
            <a:ext cx="3240824" cy="646331"/>
          </a:xfrm>
          <a:prstGeom prst="rect">
            <a:avLst/>
          </a:prstGeom>
          <a:noFill/>
        </p:spPr>
        <p:txBody>
          <a:bodyPr wrap="none" rtlCol="0">
            <a:spAutoFit/>
          </a:bodyPr>
          <a:lstStyle/>
          <a:p>
            <a:r>
              <a:rPr lang="en-US" sz="3600" dirty="0" smtClean="0"/>
              <a:t>Duress, U.S. law</a:t>
            </a:r>
            <a:endParaRPr lang="en-US" sz="3600" dirty="0"/>
          </a:p>
        </p:txBody>
      </p:sp>
    </p:spTree>
    <p:extLst>
      <p:ext uri="{BB962C8B-B14F-4D97-AF65-F5344CB8AC3E}">
        <p14:creationId xmlns:p14="http://schemas.microsoft.com/office/powerpoint/2010/main" val="29876399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64033" y="1252548"/>
            <a:ext cx="1671870" cy="4234945"/>
          </a:xfrm>
          <a:prstGeom prst="rect">
            <a:avLst/>
          </a:prstGeom>
        </p:spPr>
      </p:pic>
      <p:pic>
        <p:nvPicPr>
          <p:cNvPr id="5" name="Picture 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583321" y="1252548"/>
            <a:ext cx="1671870" cy="4234945"/>
          </a:xfrm>
          <a:prstGeom prst="rect">
            <a:avLst/>
          </a:prstGeom>
        </p:spPr>
      </p:pic>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138474" y="1214238"/>
            <a:ext cx="1671870" cy="4234945"/>
          </a:xfrm>
          <a:prstGeom prst="rect">
            <a:avLst/>
          </a:prstGeom>
        </p:spPr>
      </p:pic>
      <p:pic>
        <p:nvPicPr>
          <p:cNvPr id="8" name="Picture 7"/>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622265" y="1214238"/>
            <a:ext cx="1671870" cy="4234945"/>
          </a:xfrm>
          <a:prstGeom prst="rect">
            <a:avLst/>
          </a:prstGeom>
        </p:spPr>
      </p:pic>
      <p:sp>
        <p:nvSpPr>
          <p:cNvPr id="6" name="TextBox 5"/>
          <p:cNvSpPr txBox="1"/>
          <p:nvPr/>
        </p:nvSpPr>
        <p:spPr>
          <a:xfrm>
            <a:off x="345036" y="457226"/>
            <a:ext cx="10395856" cy="1200329"/>
          </a:xfrm>
          <a:prstGeom prst="rect">
            <a:avLst/>
          </a:prstGeom>
          <a:noFill/>
        </p:spPr>
        <p:txBody>
          <a:bodyPr wrap="square" rtlCol="0">
            <a:spAutoFit/>
          </a:bodyPr>
          <a:lstStyle/>
          <a:p>
            <a:r>
              <a:rPr lang="en-US" sz="5000" b="1" dirty="0">
                <a:solidFill>
                  <a:schemeClr val="accent1"/>
                </a:solidFill>
                <a:latin typeface="Century Gothic" panose="020B0502020202020204" pitchFamily="34" charset="0"/>
              </a:rPr>
              <a:t>1 in 4 </a:t>
            </a:r>
            <a:br>
              <a:rPr lang="en-US" sz="5000" b="1" dirty="0">
                <a:solidFill>
                  <a:schemeClr val="accent1"/>
                </a:solidFill>
                <a:latin typeface="Century Gothic" panose="020B0502020202020204" pitchFamily="34" charset="0"/>
              </a:rPr>
            </a:br>
            <a:r>
              <a:rPr lang="en-US" sz="2000" dirty="0">
                <a:solidFill>
                  <a:schemeClr val="tx2"/>
                </a:solidFill>
                <a:latin typeface="Century Gothic" panose="020B0502020202020204" pitchFamily="34" charset="0"/>
              </a:rPr>
              <a:t>women are </a:t>
            </a:r>
            <a:r>
              <a:rPr lang="en-US" sz="2000" b="1" dirty="0">
                <a:solidFill>
                  <a:schemeClr val="accent1"/>
                </a:solidFill>
                <a:latin typeface="Century Gothic" panose="020B0502020202020204" pitchFamily="34" charset="0"/>
              </a:rPr>
              <a:t>physically assaulted </a:t>
            </a:r>
            <a:r>
              <a:rPr lang="en-US" sz="2000" dirty="0">
                <a:solidFill>
                  <a:schemeClr val="tx2"/>
                </a:solidFill>
                <a:latin typeface="Century Gothic" panose="020B0502020202020204" pitchFamily="34" charset="0"/>
              </a:rPr>
              <a:t>by an intimate partner annually</a:t>
            </a:r>
          </a:p>
        </p:txBody>
      </p:sp>
      <p:sp>
        <p:nvSpPr>
          <p:cNvPr id="2" name="Rectangle 1"/>
          <p:cNvSpPr/>
          <p:nvPr/>
        </p:nvSpPr>
        <p:spPr>
          <a:xfrm>
            <a:off x="345038" y="6374007"/>
            <a:ext cx="3629373" cy="307777"/>
          </a:xfrm>
          <a:prstGeom prst="rect">
            <a:avLst/>
          </a:prstGeom>
        </p:spPr>
        <p:txBody>
          <a:bodyPr wrap="square">
            <a:spAutoFit/>
          </a:bodyPr>
          <a:lstStyle/>
          <a:p>
            <a:r>
              <a:rPr lang="en-US" sz="1400" i="1" dirty="0" err="1">
                <a:solidFill>
                  <a:schemeClr val="tx2"/>
                </a:solidFill>
                <a:latin typeface="Century Gothic" panose="020B0502020202020204" pitchFamily="34" charset="0"/>
                <a:ea typeface="Calibri" panose="020F0502020204030204" pitchFamily="34" charset="0"/>
                <a:cs typeface="Times New Roman" panose="02020603050405020304" pitchFamily="18" charset="0"/>
              </a:rPr>
              <a:t>Thjaden</a:t>
            </a:r>
            <a:r>
              <a:rPr lang="en-US" sz="1400" i="1" dirty="0">
                <a:solidFill>
                  <a:schemeClr val="tx2"/>
                </a:solidFill>
                <a:latin typeface="Century Gothic" panose="020B0502020202020204" pitchFamily="34" charset="0"/>
                <a:ea typeface="Calibri" panose="020F0502020204030204" pitchFamily="34" charset="0"/>
                <a:cs typeface="Times New Roman" panose="02020603050405020304" pitchFamily="18" charset="0"/>
              </a:rPr>
              <a:t> &amp; </a:t>
            </a:r>
            <a:r>
              <a:rPr lang="en-US" sz="1400" i="1" dirty="0" err="1">
                <a:solidFill>
                  <a:schemeClr val="tx2"/>
                </a:solidFill>
                <a:latin typeface="Century Gothic" panose="020B0502020202020204" pitchFamily="34" charset="0"/>
                <a:ea typeface="Calibri" panose="020F0502020204030204" pitchFamily="34" charset="0"/>
                <a:cs typeface="Times New Roman" panose="02020603050405020304" pitchFamily="18" charset="0"/>
              </a:rPr>
              <a:t>Thoennes</a:t>
            </a:r>
            <a:r>
              <a:rPr lang="en-US" sz="1400" i="1" dirty="0">
                <a:solidFill>
                  <a:schemeClr val="tx2"/>
                </a:solidFill>
                <a:latin typeface="Century Gothic" panose="020B0502020202020204" pitchFamily="34" charset="0"/>
                <a:ea typeface="Calibri" panose="020F0502020204030204" pitchFamily="34" charset="0"/>
                <a:cs typeface="Times New Roman" panose="02020603050405020304" pitchFamily="18" charset="0"/>
              </a:rPr>
              <a:t>, 2000</a:t>
            </a:r>
            <a:endParaRPr lang="en-US" sz="1400" i="1"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6413706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6662" y="1812205"/>
            <a:ext cx="8036320" cy="1785104"/>
          </a:xfrm>
          <a:prstGeom prst="rect">
            <a:avLst/>
          </a:prstGeom>
          <a:noFill/>
        </p:spPr>
        <p:txBody>
          <a:bodyPr wrap="square" rtlCol="0">
            <a:spAutoFit/>
          </a:bodyPr>
          <a:lstStyle/>
          <a:p>
            <a:r>
              <a:rPr lang="en-US" sz="2200" dirty="0">
                <a:solidFill>
                  <a:schemeClr val="tx2"/>
                </a:solidFill>
                <a:ea typeface="Verdana" panose="020B0604030504040204" pitchFamily="34" charset="0"/>
                <a:cs typeface="Verdana" panose="020B0604030504040204" pitchFamily="34" charset="0"/>
              </a:rPr>
              <a:t>Has an intimate partner ever convinced or pressured you to put the bills under only your name? </a:t>
            </a:r>
            <a:br>
              <a:rPr lang="en-US" sz="2200" dirty="0">
                <a:solidFill>
                  <a:schemeClr val="tx2"/>
                </a:solidFill>
                <a:ea typeface="Verdana" panose="020B0604030504040204" pitchFamily="34" charset="0"/>
                <a:cs typeface="Verdana" panose="020B0604030504040204" pitchFamily="34" charset="0"/>
              </a:rPr>
            </a:br>
            <a:r>
              <a:rPr lang="en-US" sz="2200" dirty="0">
                <a:solidFill>
                  <a:schemeClr val="tx2"/>
                </a:solidFill>
                <a:ea typeface="Verdana" panose="020B0604030504040204" pitchFamily="34" charset="0"/>
                <a:cs typeface="Verdana" panose="020B0604030504040204" pitchFamily="34" charset="0"/>
              </a:rPr>
              <a:t>AND </a:t>
            </a:r>
            <a:br>
              <a:rPr lang="en-US" sz="2200" dirty="0">
                <a:solidFill>
                  <a:schemeClr val="tx2"/>
                </a:solidFill>
                <a:ea typeface="Verdana" panose="020B0604030504040204" pitchFamily="34" charset="0"/>
                <a:cs typeface="Verdana" panose="020B0604030504040204" pitchFamily="34" charset="0"/>
              </a:rPr>
            </a:br>
            <a:r>
              <a:rPr lang="en-US" sz="2200" dirty="0">
                <a:solidFill>
                  <a:schemeClr val="tx2"/>
                </a:solidFill>
                <a:ea typeface="Verdana" panose="020B0604030504040204" pitchFamily="34" charset="0"/>
                <a:cs typeface="Verdana" panose="020B0604030504040204" pitchFamily="34" charset="0"/>
              </a:rPr>
              <a:t>Were you left owing money on bills that had not been paid on time or in full? </a:t>
            </a:r>
          </a:p>
        </p:txBody>
      </p:sp>
      <p:graphicFrame>
        <p:nvGraphicFramePr>
          <p:cNvPr id="5" name="Chart 4"/>
          <p:cNvGraphicFramePr/>
          <p:nvPr>
            <p:extLst>
              <p:ext uri="{D42A27DB-BD31-4B8C-83A1-F6EECF244321}">
                <p14:modId xmlns:p14="http://schemas.microsoft.com/office/powerpoint/2010/main" val="3868326299"/>
              </p:ext>
            </p:extLst>
          </p:nvPr>
        </p:nvGraphicFramePr>
        <p:xfrm>
          <a:off x="2118808" y="3240255"/>
          <a:ext cx="4961766" cy="315378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615080" y="3935801"/>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33%</a:t>
            </a:r>
          </a:p>
        </p:txBody>
      </p:sp>
      <p:sp>
        <p:nvSpPr>
          <p:cNvPr id="7" name="TextBox 6"/>
          <p:cNvSpPr txBox="1"/>
          <p:nvPr/>
        </p:nvSpPr>
        <p:spPr>
          <a:xfrm>
            <a:off x="3659700" y="6360753"/>
            <a:ext cx="1588577" cy="400110"/>
          </a:xfrm>
          <a:prstGeom prst="rect">
            <a:avLst/>
          </a:prstGeom>
          <a:noFill/>
        </p:spPr>
        <p:txBody>
          <a:bodyPr wrap="square" rtlCol="0">
            <a:spAutoFit/>
          </a:bodyPr>
          <a:lstStyle/>
          <a:p>
            <a:pPr algn="ctr"/>
            <a:r>
              <a:rPr lang="en-US" sz="2000" dirty="0">
                <a:solidFill>
                  <a:schemeClr val="tx2"/>
                </a:solidFill>
                <a:ea typeface="Verdana" panose="020B0604030504040204" pitchFamily="34" charset="0"/>
                <a:cs typeface="Verdana" panose="020B0604030504040204" pitchFamily="34" charset="0"/>
              </a:rPr>
              <a:t>n = 1761</a:t>
            </a:r>
          </a:p>
        </p:txBody>
      </p:sp>
      <p:grpSp>
        <p:nvGrpSpPr>
          <p:cNvPr id="9" name="Coercion"/>
          <p:cNvGrpSpPr/>
          <p:nvPr/>
        </p:nvGrpSpPr>
        <p:grpSpPr>
          <a:xfrm>
            <a:off x="936663" y="359348"/>
            <a:ext cx="7407239" cy="1309895"/>
            <a:chOff x="355636" y="3340358"/>
            <a:chExt cx="7407239" cy="1309895"/>
          </a:xfrm>
        </p:grpSpPr>
        <p:sp>
          <p:nvSpPr>
            <p:cNvPr id="10" name="TextBox 9"/>
            <p:cNvSpPr txBox="1"/>
            <p:nvPr/>
          </p:nvSpPr>
          <p:spPr>
            <a:xfrm>
              <a:off x="1803401" y="3620991"/>
              <a:ext cx="5959474"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Coercion </a:t>
              </a:r>
              <a:r>
                <a:rPr lang="en-US" sz="2500" dirty="0">
                  <a:ea typeface="Verdana" panose="020B0604030504040204" pitchFamily="34" charset="0"/>
                  <a:cs typeface="Verdana" panose="020B0604030504040204" pitchFamily="34" charset="0"/>
                </a:rPr>
                <a:t>(possible)</a:t>
              </a:r>
            </a:p>
          </p:txBody>
        </p:sp>
        <p:grpSp>
          <p:nvGrpSpPr>
            <p:cNvPr id="11" name="Group 10"/>
            <p:cNvGrpSpPr/>
            <p:nvPr/>
          </p:nvGrpSpPr>
          <p:grpSpPr>
            <a:xfrm>
              <a:off x="355636" y="3340358"/>
              <a:ext cx="1442424" cy="1309895"/>
              <a:chOff x="355636" y="3340358"/>
              <a:chExt cx="1442424" cy="1309895"/>
            </a:xfrm>
          </p:grpSpPr>
          <p:sp>
            <p:nvSpPr>
              <p:cNvPr id="12" name="Oval 11"/>
              <p:cNvSpPr/>
              <p:nvPr/>
            </p:nvSpPr>
            <p:spPr>
              <a:xfrm>
                <a:off x="355636" y="3340358"/>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54" y="3550798"/>
                <a:ext cx="916529" cy="916529"/>
              </a:xfrm>
              <a:prstGeom prst="rect">
                <a:avLst/>
              </a:prstGeom>
            </p:spPr>
          </p:pic>
        </p:grpSp>
      </p:grpSp>
      <p:sp>
        <p:nvSpPr>
          <p:cNvPr id="15" name="TextBox 14"/>
          <p:cNvSpPr txBox="1"/>
          <p:nvPr/>
        </p:nvSpPr>
        <p:spPr>
          <a:xfrm>
            <a:off x="857538" y="6405023"/>
            <a:ext cx="6172655" cy="307777"/>
          </a:xfrm>
          <a:prstGeom prst="rect">
            <a:avLst/>
          </a:prstGeom>
          <a:noFill/>
        </p:spPr>
        <p:txBody>
          <a:bodyPr wrap="square" rtlCol="0">
            <a:spAutoFit/>
          </a:bodyPr>
          <a:lstStyle/>
          <a:p>
            <a:r>
              <a:rPr lang="en-US" sz="1400" i="1" dirty="0">
                <a:solidFill>
                  <a:schemeClr val="tx2"/>
                </a:solidFill>
              </a:rPr>
              <a:t>Adams &amp; </a:t>
            </a:r>
            <a:r>
              <a:rPr lang="en-US" sz="1400" i="1" dirty="0" err="1">
                <a:solidFill>
                  <a:schemeClr val="tx2"/>
                </a:solidFill>
              </a:rPr>
              <a:t>Littwin</a:t>
            </a:r>
            <a:r>
              <a:rPr lang="en-US" sz="1400" i="1" dirty="0">
                <a:solidFill>
                  <a:schemeClr val="tx2"/>
                </a:solidFill>
              </a:rPr>
              <a:t>, in progress</a:t>
            </a:r>
          </a:p>
        </p:txBody>
      </p:sp>
    </p:spTree>
    <p:extLst>
      <p:ext uri="{BB962C8B-B14F-4D97-AF65-F5344CB8AC3E}">
        <p14:creationId xmlns:p14="http://schemas.microsoft.com/office/powerpoint/2010/main" val="5697831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174" y="4422050"/>
            <a:ext cx="8652680" cy="1938992"/>
          </a:xfrm>
          <a:prstGeom prst="rect">
            <a:avLst/>
          </a:prstGeom>
          <a:noFill/>
        </p:spPr>
        <p:txBody>
          <a:bodyPr wrap="square" rtlCol="0">
            <a:spAutoFit/>
          </a:bodyPr>
          <a:lstStyle/>
          <a:p>
            <a:r>
              <a:rPr lang="en-US" sz="2400" dirty="0">
                <a:solidFill>
                  <a:schemeClr val="tx2"/>
                </a:solidFill>
              </a:rPr>
              <a:t>“I was supporting both of us on a graduate student income, so I just kept charging stuff. I tried to explain to him that it just wasn’t possible, but he really thought I was hiding money, he just assumed that I was a rich American and that I had this endless supply of money, but I couldn't really convince him </a:t>
            </a:r>
            <a:r>
              <a:rPr lang="en-US" sz="2400" dirty="0" smtClean="0">
                <a:solidFill>
                  <a:schemeClr val="tx2"/>
                </a:solidFill>
              </a:rPr>
              <a:t>otherwise.”</a:t>
            </a:r>
            <a:endParaRPr lang="en-US" sz="2400" dirty="0">
              <a:solidFill>
                <a:schemeClr val="tx2"/>
              </a:solidFill>
            </a:endParaRPr>
          </a:p>
        </p:txBody>
      </p:sp>
      <p:sp>
        <p:nvSpPr>
          <p:cNvPr id="5" name="TextBox 4"/>
          <p:cNvSpPr txBox="1"/>
          <p:nvPr/>
        </p:nvSpPr>
        <p:spPr>
          <a:xfrm>
            <a:off x="260359" y="1826565"/>
            <a:ext cx="8806654" cy="830997"/>
          </a:xfrm>
          <a:prstGeom prst="rect">
            <a:avLst/>
          </a:prstGeom>
          <a:noFill/>
        </p:spPr>
        <p:txBody>
          <a:bodyPr wrap="square" rtlCol="0">
            <a:spAutoFit/>
          </a:bodyPr>
          <a:lstStyle/>
          <a:p>
            <a:r>
              <a:rPr lang="en-US" sz="2400" dirty="0" smtClean="0">
                <a:solidFill>
                  <a:schemeClr val="tx2"/>
                </a:solidFill>
              </a:rPr>
              <a:t>“It was good to keep things on the ups with him, so if I could give him something that would keep him content it was a good way to be.” </a:t>
            </a:r>
            <a:endParaRPr lang="en-US" sz="2400" dirty="0">
              <a:solidFill>
                <a:schemeClr val="tx2"/>
              </a:solidFill>
            </a:endParaRPr>
          </a:p>
        </p:txBody>
      </p:sp>
      <p:grpSp>
        <p:nvGrpSpPr>
          <p:cNvPr id="4" name="Coercion"/>
          <p:cNvGrpSpPr/>
          <p:nvPr/>
        </p:nvGrpSpPr>
        <p:grpSpPr>
          <a:xfrm>
            <a:off x="936661" y="359348"/>
            <a:ext cx="5207661" cy="1309895"/>
            <a:chOff x="355636" y="3340358"/>
            <a:chExt cx="5207661" cy="1309895"/>
          </a:xfrm>
        </p:grpSpPr>
        <p:sp>
          <p:nvSpPr>
            <p:cNvPr id="6" name="TextBox 5"/>
            <p:cNvSpPr txBox="1"/>
            <p:nvPr/>
          </p:nvSpPr>
          <p:spPr>
            <a:xfrm>
              <a:off x="1803401" y="3620991"/>
              <a:ext cx="3759896" cy="707886"/>
            </a:xfrm>
            <a:prstGeom prst="rect">
              <a:avLst/>
            </a:prstGeom>
            <a:noFill/>
          </p:spPr>
          <p:txBody>
            <a:bodyPr wrap="square" rtlCol="0">
              <a:spAutoFit/>
            </a:bodyPr>
            <a:lstStyle/>
            <a:p>
              <a:r>
                <a:rPr lang="en-US" sz="4000" dirty="0" smtClean="0">
                  <a:ea typeface="Verdana" panose="020B0604030504040204" pitchFamily="34" charset="0"/>
                  <a:cs typeface="Verdana" panose="020B0604030504040204" pitchFamily="34" charset="0"/>
                </a:rPr>
                <a:t>Subtle coercion</a:t>
              </a:r>
              <a:endParaRPr lang="en-US" sz="4000" dirty="0">
                <a:ea typeface="Verdana" panose="020B0604030504040204" pitchFamily="34" charset="0"/>
                <a:cs typeface="Verdana" panose="020B0604030504040204" pitchFamily="34" charset="0"/>
              </a:endParaRPr>
            </a:p>
          </p:txBody>
        </p:sp>
        <p:grpSp>
          <p:nvGrpSpPr>
            <p:cNvPr id="7" name="Group 6"/>
            <p:cNvGrpSpPr/>
            <p:nvPr/>
          </p:nvGrpSpPr>
          <p:grpSpPr>
            <a:xfrm>
              <a:off x="355636" y="3340358"/>
              <a:ext cx="1442424" cy="1309895"/>
              <a:chOff x="355636" y="3340358"/>
              <a:chExt cx="1442424" cy="1309895"/>
            </a:xfrm>
          </p:grpSpPr>
          <p:sp>
            <p:nvSpPr>
              <p:cNvPr id="8" name="Oval 7"/>
              <p:cNvSpPr/>
              <p:nvPr/>
            </p:nvSpPr>
            <p:spPr>
              <a:xfrm>
                <a:off x="355636" y="3340358"/>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54" y="3550798"/>
                <a:ext cx="916529" cy="916529"/>
              </a:xfrm>
              <a:prstGeom prst="rect">
                <a:avLst/>
              </a:prstGeom>
            </p:spPr>
          </p:pic>
        </p:grpSp>
      </p:grpSp>
      <p:grpSp>
        <p:nvGrpSpPr>
          <p:cNvPr id="10" name="Manipulation"/>
          <p:cNvGrpSpPr/>
          <p:nvPr/>
        </p:nvGrpSpPr>
        <p:grpSpPr>
          <a:xfrm>
            <a:off x="936663" y="2884858"/>
            <a:ext cx="5112309" cy="1309895"/>
            <a:chOff x="355636" y="4784025"/>
            <a:chExt cx="5112309" cy="1309895"/>
          </a:xfrm>
        </p:grpSpPr>
        <p:sp>
          <p:nvSpPr>
            <p:cNvPr id="11" name="TextBox 10"/>
            <p:cNvSpPr txBox="1"/>
            <p:nvPr/>
          </p:nvSpPr>
          <p:spPr>
            <a:xfrm>
              <a:off x="1803401" y="5064658"/>
              <a:ext cx="3664544"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Manipulation</a:t>
              </a:r>
            </a:p>
          </p:txBody>
        </p:sp>
        <p:grpSp>
          <p:nvGrpSpPr>
            <p:cNvPr id="12" name="Group 11"/>
            <p:cNvGrpSpPr/>
            <p:nvPr/>
          </p:nvGrpSpPr>
          <p:grpSpPr>
            <a:xfrm>
              <a:off x="355636" y="4784025"/>
              <a:ext cx="1442424" cy="1309895"/>
              <a:chOff x="355636" y="4784025"/>
              <a:chExt cx="1442424" cy="1309895"/>
            </a:xfrm>
          </p:grpSpPr>
          <p:sp>
            <p:nvSpPr>
              <p:cNvPr id="13" name="Oval 12"/>
              <p:cNvSpPr/>
              <p:nvPr/>
            </p:nvSpPr>
            <p:spPr>
              <a:xfrm>
                <a:off x="355636" y="4784025"/>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54" y="4922108"/>
                <a:ext cx="1064671" cy="1064671"/>
              </a:xfrm>
              <a:prstGeom prst="rect">
                <a:avLst/>
              </a:prstGeom>
            </p:spPr>
          </p:pic>
        </p:grpSp>
      </p:grpSp>
    </p:spTree>
    <p:extLst>
      <p:ext uri="{BB962C8B-B14F-4D97-AF65-F5344CB8AC3E}">
        <p14:creationId xmlns:p14="http://schemas.microsoft.com/office/powerpoint/2010/main" val="40173067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259" y="1861003"/>
            <a:ext cx="8538679" cy="5201424"/>
          </a:xfrm>
          <a:prstGeom prst="rect">
            <a:avLst/>
          </a:prstGeom>
        </p:spPr>
        <p:txBody>
          <a:bodyPr wrap="square">
            <a:spAutoFit/>
          </a:bodyPr>
          <a:lstStyle/>
          <a:p>
            <a:r>
              <a:rPr lang="en-US" sz="2000" dirty="0">
                <a:solidFill>
                  <a:srgbClr val="545454"/>
                </a:solidFill>
              </a:rPr>
              <a:t>“When I came to this country, I don’t know exactly how the loans [work], how do you apply ,and when I wanted him to explain to me he would say ‘It’s very complicated, so let me do it. Don’t worry about it. Let me handle it...” If he needed my signature, I’d sign it, because I trusted him. …He’d say ‘don’t worry, we will pay it slowly, but this is how everybody do, so just sign.’ But every time I wanted explanation he would say, it’s very complicated, so you are very, very busy, you have the baby, so just take care of the baby and let me take care of the finance. Let me take the stress off you.’ This is how he would say it. So I would never know how much I would have in credit, and I’ve been asking him many times, like how much…when I would ask him he would say “like everyone has loans, but when I would ask him how much exactly, he would say ‘that’s too much information. You don’t need it. So this is how he used to do it. He would minimize it, like it was normal. So I never had any type of information, like this [credit report]…he would take everything. He had the key to the mailbox and would take every mail, like I would not have access to the mail.”</a:t>
            </a:r>
            <a:endParaRPr lang="en-US" sz="2000" dirty="0"/>
          </a:p>
          <a:p>
            <a:r>
              <a:rPr lang="en-US" sz="1600" dirty="0"/>
              <a:t/>
            </a:r>
            <a:br>
              <a:rPr lang="en-US" sz="1600" dirty="0"/>
            </a:br>
            <a:endParaRPr lang="en-US" sz="1600" dirty="0"/>
          </a:p>
        </p:txBody>
      </p:sp>
      <p:sp>
        <p:nvSpPr>
          <p:cNvPr id="6" name="TextBox 5"/>
          <p:cNvSpPr txBox="1"/>
          <p:nvPr/>
        </p:nvSpPr>
        <p:spPr>
          <a:xfrm>
            <a:off x="5284860" y="3919983"/>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33%</a:t>
            </a:r>
          </a:p>
        </p:txBody>
      </p:sp>
      <p:grpSp>
        <p:nvGrpSpPr>
          <p:cNvPr id="15" name="Manipulation"/>
          <p:cNvGrpSpPr/>
          <p:nvPr/>
        </p:nvGrpSpPr>
        <p:grpSpPr>
          <a:xfrm>
            <a:off x="936663" y="413025"/>
            <a:ext cx="5112309" cy="1309895"/>
            <a:chOff x="355636" y="4784025"/>
            <a:chExt cx="5112309" cy="1309895"/>
          </a:xfrm>
        </p:grpSpPr>
        <p:sp>
          <p:nvSpPr>
            <p:cNvPr id="16" name="TextBox 15"/>
            <p:cNvSpPr txBox="1"/>
            <p:nvPr/>
          </p:nvSpPr>
          <p:spPr>
            <a:xfrm>
              <a:off x="1803401" y="5064658"/>
              <a:ext cx="3664544"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Manipulation</a:t>
              </a:r>
            </a:p>
          </p:txBody>
        </p:sp>
        <p:grpSp>
          <p:nvGrpSpPr>
            <p:cNvPr id="17" name="Group 16"/>
            <p:cNvGrpSpPr/>
            <p:nvPr/>
          </p:nvGrpSpPr>
          <p:grpSpPr>
            <a:xfrm>
              <a:off x="355636" y="4784025"/>
              <a:ext cx="1442424" cy="1309895"/>
              <a:chOff x="355636" y="4784025"/>
              <a:chExt cx="1442424" cy="1309895"/>
            </a:xfrm>
          </p:grpSpPr>
          <p:sp>
            <p:nvSpPr>
              <p:cNvPr id="18" name="Oval 17"/>
              <p:cNvSpPr/>
              <p:nvPr/>
            </p:nvSpPr>
            <p:spPr>
              <a:xfrm>
                <a:off x="355636" y="4784025"/>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54" y="4922108"/>
                <a:ext cx="1064671" cy="1064671"/>
              </a:xfrm>
              <a:prstGeom prst="rect">
                <a:avLst/>
              </a:prstGeom>
            </p:spPr>
          </p:pic>
        </p:grpSp>
      </p:grpSp>
    </p:spTree>
    <p:extLst>
      <p:ext uri="{BB962C8B-B14F-4D97-AF65-F5344CB8AC3E}">
        <p14:creationId xmlns:p14="http://schemas.microsoft.com/office/powerpoint/2010/main" val="38122745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259" y="1861003"/>
            <a:ext cx="8538679" cy="5201424"/>
          </a:xfrm>
          <a:prstGeom prst="rect">
            <a:avLst/>
          </a:prstGeom>
        </p:spPr>
        <p:txBody>
          <a:bodyPr wrap="square">
            <a:spAutoFit/>
          </a:bodyPr>
          <a:lstStyle/>
          <a:p>
            <a:r>
              <a:rPr lang="en-US" sz="2000" dirty="0">
                <a:solidFill>
                  <a:srgbClr val="545454"/>
                </a:solidFill>
              </a:rPr>
              <a:t>“When I came to this country, I don’t know exactly how the loans [work], how do you apply ,and when I wanted him to explain to me he would say ‘It’s very complicated, so let me do it. Don’t worry about it. Let me handle it...” If he needed my signature, I’d sign it, because I trusted him. …He’d say ‘don’t worry, we will pay it slowly, but this is how everybody do, so just sign.’ But every time I wanted explanation he would say, it’s very complicated, so you are very, very busy, you have the baby, so just take care of the baby and let me take care of the finance. Let me take the stress off you.’ This is how he would say it. So I would never know how much I would have in credit, and I’ve been asking him many times, like how much…when I would ask him he would say “like everyone has loans, but when I would ask him how much exactly, he would say ‘that’s too much information. You don’t need it. So this is how he used to do it. He would minimize it, like it was normal. So I never had any type of information, like this [credit report]…he would take everything. He had the key to the mailbox and would take every mail, like I would not have access to the mail.”</a:t>
            </a:r>
            <a:endParaRPr lang="en-US" sz="2000" dirty="0"/>
          </a:p>
          <a:p>
            <a:r>
              <a:rPr lang="en-US" sz="1600" dirty="0"/>
              <a:t/>
            </a:r>
            <a:br>
              <a:rPr lang="en-US" sz="1600" dirty="0"/>
            </a:br>
            <a:endParaRPr lang="en-US" sz="1600" dirty="0"/>
          </a:p>
        </p:txBody>
      </p:sp>
      <p:sp>
        <p:nvSpPr>
          <p:cNvPr id="6" name="TextBox 5"/>
          <p:cNvSpPr txBox="1"/>
          <p:nvPr/>
        </p:nvSpPr>
        <p:spPr>
          <a:xfrm>
            <a:off x="5284860" y="3919983"/>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33%</a:t>
            </a:r>
          </a:p>
        </p:txBody>
      </p:sp>
      <p:grpSp>
        <p:nvGrpSpPr>
          <p:cNvPr id="15" name="Manipulation"/>
          <p:cNvGrpSpPr/>
          <p:nvPr/>
        </p:nvGrpSpPr>
        <p:grpSpPr>
          <a:xfrm>
            <a:off x="936663" y="413025"/>
            <a:ext cx="5112309" cy="1309895"/>
            <a:chOff x="355636" y="4784025"/>
            <a:chExt cx="5112309" cy="1309895"/>
          </a:xfrm>
        </p:grpSpPr>
        <p:sp>
          <p:nvSpPr>
            <p:cNvPr id="16" name="TextBox 15"/>
            <p:cNvSpPr txBox="1"/>
            <p:nvPr/>
          </p:nvSpPr>
          <p:spPr>
            <a:xfrm>
              <a:off x="1803401" y="5064658"/>
              <a:ext cx="3664544"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Manipulation</a:t>
              </a:r>
            </a:p>
          </p:txBody>
        </p:sp>
        <p:grpSp>
          <p:nvGrpSpPr>
            <p:cNvPr id="17" name="Group 16"/>
            <p:cNvGrpSpPr/>
            <p:nvPr/>
          </p:nvGrpSpPr>
          <p:grpSpPr>
            <a:xfrm>
              <a:off x="355636" y="4784025"/>
              <a:ext cx="1442424" cy="1309895"/>
              <a:chOff x="355636" y="4784025"/>
              <a:chExt cx="1442424" cy="1309895"/>
            </a:xfrm>
          </p:grpSpPr>
          <p:sp>
            <p:nvSpPr>
              <p:cNvPr id="18" name="Oval 17"/>
              <p:cNvSpPr/>
              <p:nvPr/>
            </p:nvSpPr>
            <p:spPr>
              <a:xfrm>
                <a:off x="355636" y="4784025"/>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54" y="4922108"/>
                <a:ext cx="1064671" cy="1064671"/>
              </a:xfrm>
              <a:prstGeom prst="rect">
                <a:avLst/>
              </a:prstGeom>
            </p:spPr>
          </p:pic>
        </p:grpSp>
      </p:grpSp>
      <p:sp>
        <p:nvSpPr>
          <p:cNvPr id="9" name="Oval 8"/>
          <p:cNvSpPr/>
          <p:nvPr/>
        </p:nvSpPr>
        <p:spPr>
          <a:xfrm>
            <a:off x="84700" y="5448414"/>
            <a:ext cx="8702461" cy="1137011"/>
          </a:xfrm>
          <a:prstGeom prst="ellipse">
            <a:avLst/>
          </a:prstGeom>
          <a:noFill/>
          <a:ln w="28575">
            <a:solidFill>
              <a:srgbClr val="005572"/>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0288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52837" y="551108"/>
            <a:ext cx="6262513" cy="1344369"/>
          </a:xfrm>
          <a:prstGeom prst="rect">
            <a:avLst/>
          </a:prstGeom>
          <a:solidFill>
            <a:schemeClr val="accent2"/>
          </a:solid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284860" y="4624833"/>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33%</a:t>
            </a:r>
          </a:p>
        </p:txBody>
      </p:sp>
      <p:grpSp>
        <p:nvGrpSpPr>
          <p:cNvPr id="11" name="Manipulation"/>
          <p:cNvGrpSpPr/>
          <p:nvPr/>
        </p:nvGrpSpPr>
        <p:grpSpPr>
          <a:xfrm>
            <a:off x="1126079" y="551108"/>
            <a:ext cx="6494283" cy="1064671"/>
            <a:chOff x="545054" y="4922108"/>
            <a:chExt cx="6494283" cy="1064671"/>
          </a:xfrm>
        </p:grpSpPr>
        <p:sp>
          <p:nvSpPr>
            <p:cNvPr id="12" name="TextBox 11"/>
            <p:cNvSpPr txBox="1"/>
            <p:nvPr/>
          </p:nvSpPr>
          <p:spPr>
            <a:xfrm>
              <a:off x="1870438" y="5169213"/>
              <a:ext cx="5168899" cy="707886"/>
            </a:xfrm>
            <a:prstGeom prst="rect">
              <a:avLst/>
            </a:prstGeom>
            <a:noFill/>
          </p:spPr>
          <p:txBody>
            <a:bodyPr wrap="square" rtlCol="0">
              <a:spAutoFit/>
            </a:bodyPr>
            <a:lstStyle/>
            <a:p>
              <a:r>
                <a:rPr lang="en-US" sz="4000" dirty="0">
                  <a:solidFill>
                    <a:schemeClr val="bg1"/>
                  </a:solidFill>
                  <a:ea typeface="Verdana" panose="020B0604030504040204" pitchFamily="34" charset="0"/>
                  <a:cs typeface="Verdana" panose="020B0604030504040204" pitchFamily="34" charset="0"/>
                </a:rPr>
                <a:t>Hidden Financial Info</a:t>
              </a:r>
              <a:endParaRPr lang="en-US" sz="4000" dirty="0">
                <a:solidFill>
                  <a:schemeClr val="bg1"/>
                </a:solidFill>
                <a:ea typeface="Verdana" panose="020B0604030504040204" pitchFamily="34" charset="0"/>
                <a:cs typeface="Verdana" panose="020B06040305040402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54" y="4922108"/>
              <a:ext cx="1064671" cy="1064671"/>
            </a:xfrm>
            <a:prstGeom prst="rect">
              <a:avLst/>
            </a:prstGeom>
          </p:spPr>
        </p:pic>
      </p:gr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4328"/>
          <a:stretch/>
        </p:blipFill>
        <p:spPr>
          <a:xfrm>
            <a:off x="523674" y="534475"/>
            <a:ext cx="1729163" cy="1344369"/>
          </a:xfrm>
          <a:prstGeom prst="rect">
            <a:avLst/>
          </a:prstGeom>
        </p:spPr>
      </p:pic>
      <p:sp>
        <p:nvSpPr>
          <p:cNvPr id="7" name="TextBox 6"/>
          <p:cNvSpPr txBox="1"/>
          <p:nvPr/>
        </p:nvSpPr>
        <p:spPr>
          <a:xfrm>
            <a:off x="1081232" y="2933702"/>
            <a:ext cx="3171539" cy="769441"/>
          </a:xfrm>
          <a:prstGeom prst="rect">
            <a:avLst/>
          </a:prstGeom>
          <a:noFill/>
        </p:spPr>
        <p:txBody>
          <a:bodyPr wrap="square" rtlCol="0">
            <a:spAutoFit/>
          </a:bodyPr>
          <a:lstStyle/>
          <a:p>
            <a:r>
              <a:rPr lang="en-US" sz="2200" dirty="0"/>
              <a:t>In-depth Interviews with coerced debt survivors</a:t>
            </a:r>
          </a:p>
        </p:txBody>
      </p:sp>
      <p:sp>
        <p:nvSpPr>
          <p:cNvPr id="22" name="TextBox 21"/>
          <p:cNvSpPr txBox="1"/>
          <p:nvPr/>
        </p:nvSpPr>
        <p:spPr>
          <a:xfrm>
            <a:off x="5197259" y="2966249"/>
            <a:ext cx="3171539" cy="769441"/>
          </a:xfrm>
          <a:prstGeom prst="rect">
            <a:avLst/>
          </a:prstGeom>
          <a:noFill/>
        </p:spPr>
        <p:txBody>
          <a:bodyPr wrap="square" rtlCol="0">
            <a:spAutoFit/>
          </a:bodyPr>
          <a:lstStyle/>
          <a:p>
            <a:r>
              <a:rPr lang="en-US" sz="2200" dirty="0"/>
              <a:t>National DV Hotline survey participants</a:t>
            </a:r>
          </a:p>
        </p:txBody>
      </p:sp>
      <p:graphicFrame>
        <p:nvGraphicFramePr>
          <p:cNvPr id="23" name="Chart 22"/>
          <p:cNvGraphicFramePr/>
          <p:nvPr>
            <p:extLst>
              <p:ext uri="{D42A27DB-BD31-4B8C-83A1-F6EECF244321}">
                <p14:modId xmlns:p14="http://schemas.microsoft.com/office/powerpoint/2010/main" val="113605581"/>
              </p:ext>
            </p:extLst>
          </p:nvPr>
        </p:nvGraphicFramePr>
        <p:xfrm>
          <a:off x="984756" y="3693900"/>
          <a:ext cx="2933414" cy="23931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p:cNvGraphicFramePr/>
          <p:nvPr>
            <p:extLst>
              <p:ext uri="{D42A27DB-BD31-4B8C-83A1-F6EECF244321}">
                <p14:modId xmlns:p14="http://schemas.microsoft.com/office/powerpoint/2010/main" val="165830740"/>
              </p:ext>
            </p:extLst>
          </p:nvPr>
        </p:nvGraphicFramePr>
        <p:xfrm>
          <a:off x="5255489" y="3693900"/>
          <a:ext cx="2933414" cy="2393159"/>
        </p:xfrm>
        <a:graphic>
          <a:graphicData uri="http://schemas.openxmlformats.org/drawingml/2006/chart">
            <c:chart xmlns:c="http://schemas.openxmlformats.org/drawingml/2006/chart" xmlns:r="http://schemas.openxmlformats.org/officeDocument/2006/relationships" r:id="rId6"/>
          </a:graphicData>
        </a:graphic>
      </p:graphicFrame>
      <p:sp>
        <p:nvSpPr>
          <p:cNvPr id="25" name="TextBox 24"/>
          <p:cNvSpPr txBox="1"/>
          <p:nvPr/>
        </p:nvSpPr>
        <p:spPr>
          <a:xfrm>
            <a:off x="6470376" y="4867110"/>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71%</a:t>
            </a:r>
          </a:p>
        </p:txBody>
      </p:sp>
      <p:sp>
        <p:nvSpPr>
          <p:cNvPr id="26" name="TextBox 25"/>
          <p:cNvSpPr txBox="1"/>
          <p:nvPr/>
        </p:nvSpPr>
        <p:spPr>
          <a:xfrm>
            <a:off x="2050561" y="4852544"/>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64%</a:t>
            </a:r>
          </a:p>
        </p:txBody>
      </p:sp>
      <p:sp>
        <p:nvSpPr>
          <p:cNvPr id="27" name="TextBox 26"/>
          <p:cNvSpPr txBox="1"/>
          <p:nvPr/>
        </p:nvSpPr>
        <p:spPr>
          <a:xfrm>
            <a:off x="1658416" y="5925476"/>
            <a:ext cx="1588577" cy="369332"/>
          </a:xfrm>
          <a:prstGeom prst="rect">
            <a:avLst/>
          </a:prstGeom>
          <a:noFill/>
        </p:spPr>
        <p:txBody>
          <a:bodyPr wrap="square" rtlCol="0">
            <a:spAutoFit/>
          </a:bodyPr>
          <a:lstStyle/>
          <a:p>
            <a:pPr algn="ctr"/>
            <a:r>
              <a:rPr lang="en-US" dirty="0">
                <a:solidFill>
                  <a:schemeClr val="tx2"/>
                </a:solidFill>
                <a:ea typeface="Verdana" panose="020B0604030504040204" pitchFamily="34" charset="0"/>
                <a:cs typeface="Verdana" panose="020B0604030504040204" pitchFamily="34" charset="0"/>
              </a:rPr>
              <a:t>n = 14</a:t>
            </a:r>
          </a:p>
        </p:txBody>
      </p:sp>
      <p:sp>
        <p:nvSpPr>
          <p:cNvPr id="28" name="TextBox 27"/>
          <p:cNvSpPr txBox="1"/>
          <p:nvPr/>
        </p:nvSpPr>
        <p:spPr>
          <a:xfrm>
            <a:off x="5927909" y="5925476"/>
            <a:ext cx="1588577" cy="369332"/>
          </a:xfrm>
          <a:prstGeom prst="rect">
            <a:avLst/>
          </a:prstGeom>
          <a:noFill/>
        </p:spPr>
        <p:txBody>
          <a:bodyPr wrap="square" rtlCol="0">
            <a:spAutoFit/>
          </a:bodyPr>
          <a:lstStyle/>
          <a:p>
            <a:pPr algn="ctr"/>
            <a:r>
              <a:rPr lang="en-US" dirty="0">
                <a:solidFill>
                  <a:schemeClr val="tx2"/>
                </a:solidFill>
                <a:ea typeface="Verdana" panose="020B0604030504040204" pitchFamily="34" charset="0"/>
                <a:cs typeface="Verdana" panose="020B0604030504040204" pitchFamily="34" charset="0"/>
              </a:rPr>
              <a:t>n = 1803</a:t>
            </a:r>
          </a:p>
        </p:txBody>
      </p:sp>
      <p:sp>
        <p:nvSpPr>
          <p:cNvPr id="38" name="TextBox 37"/>
          <p:cNvSpPr txBox="1"/>
          <p:nvPr/>
        </p:nvSpPr>
        <p:spPr>
          <a:xfrm>
            <a:off x="622459" y="2014911"/>
            <a:ext cx="7746339" cy="892552"/>
          </a:xfrm>
          <a:prstGeom prst="rect">
            <a:avLst/>
          </a:prstGeom>
          <a:noFill/>
        </p:spPr>
        <p:txBody>
          <a:bodyPr wrap="square" rtlCol="0">
            <a:spAutoFit/>
          </a:bodyPr>
          <a:lstStyle/>
          <a:p>
            <a:r>
              <a:rPr lang="en-US" sz="2600" dirty="0">
                <a:solidFill>
                  <a:schemeClr val="tx2"/>
                </a:solidFill>
                <a:ea typeface="Verdana" panose="020B0604030504040204" pitchFamily="34" charset="0"/>
                <a:cs typeface="Verdana" panose="020B0604030504040204" pitchFamily="34" charset="0"/>
              </a:rPr>
              <a:t>Has an intimate partner ever kept financial information from you?</a:t>
            </a:r>
          </a:p>
        </p:txBody>
      </p:sp>
      <p:sp>
        <p:nvSpPr>
          <p:cNvPr id="39" name="TextBox 38"/>
          <p:cNvSpPr txBox="1"/>
          <p:nvPr/>
        </p:nvSpPr>
        <p:spPr>
          <a:xfrm>
            <a:off x="857538" y="6405023"/>
            <a:ext cx="6172655" cy="307777"/>
          </a:xfrm>
          <a:prstGeom prst="rect">
            <a:avLst/>
          </a:prstGeom>
          <a:noFill/>
        </p:spPr>
        <p:txBody>
          <a:bodyPr wrap="square" rtlCol="0">
            <a:spAutoFit/>
          </a:bodyPr>
          <a:lstStyle/>
          <a:p>
            <a:r>
              <a:rPr lang="en-US" sz="1400" i="1" dirty="0">
                <a:solidFill>
                  <a:schemeClr val="tx2"/>
                </a:solidFill>
              </a:rPr>
              <a:t>Adams &amp; </a:t>
            </a:r>
            <a:r>
              <a:rPr lang="en-US" sz="1400" i="1" dirty="0" err="1">
                <a:solidFill>
                  <a:schemeClr val="tx2"/>
                </a:solidFill>
              </a:rPr>
              <a:t>Littwin</a:t>
            </a:r>
            <a:r>
              <a:rPr lang="en-US" sz="1400" i="1" dirty="0">
                <a:solidFill>
                  <a:schemeClr val="tx2"/>
                </a:solidFill>
              </a:rPr>
              <a:t>, in progress</a:t>
            </a:r>
          </a:p>
        </p:txBody>
      </p:sp>
    </p:spTree>
    <p:extLst>
      <p:ext uri="{BB962C8B-B14F-4D97-AF65-F5344CB8AC3E}">
        <p14:creationId xmlns:p14="http://schemas.microsoft.com/office/powerpoint/2010/main" val="36830320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52837" y="551108"/>
            <a:ext cx="6262513" cy="1344369"/>
          </a:xfrm>
          <a:prstGeom prst="rect">
            <a:avLst/>
          </a:prstGeom>
          <a:solidFill>
            <a:schemeClr val="accent2"/>
          </a:solid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284860" y="4624833"/>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33%</a:t>
            </a:r>
          </a:p>
        </p:txBody>
      </p:sp>
      <p:grpSp>
        <p:nvGrpSpPr>
          <p:cNvPr id="11" name="Manipulation"/>
          <p:cNvGrpSpPr/>
          <p:nvPr/>
        </p:nvGrpSpPr>
        <p:grpSpPr>
          <a:xfrm>
            <a:off x="1126079" y="551108"/>
            <a:ext cx="6494283" cy="1064671"/>
            <a:chOff x="545054" y="4922108"/>
            <a:chExt cx="6494283" cy="1064671"/>
          </a:xfrm>
        </p:grpSpPr>
        <p:sp>
          <p:nvSpPr>
            <p:cNvPr id="12" name="TextBox 11"/>
            <p:cNvSpPr txBox="1"/>
            <p:nvPr/>
          </p:nvSpPr>
          <p:spPr>
            <a:xfrm>
              <a:off x="1870438" y="5169213"/>
              <a:ext cx="5168899" cy="707886"/>
            </a:xfrm>
            <a:prstGeom prst="rect">
              <a:avLst/>
            </a:prstGeom>
            <a:noFill/>
          </p:spPr>
          <p:txBody>
            <a:bodyPr wrap="square" rtlCol="0">
              <a:spAutoFit/>
            </a:bodyPr>
            <a:lstStyle/>
            <a:p>
              <a:r>
                <a:rPr lang="en-US" sz="4000" dirty="0" smtClean="0">
                  <a:solidFill>
                    <a:schemeClr val="bg1"/>
                  </a:solidFill>
                  <a:ea typeface="Verdana" panose="020B0604030504040204" pitchFamily="34" charset="0"/>
                  <a:cs typeface="Verdana" panose="020B0604030504040204" pitchFamily="34" charset="0"/>
                </a:rPr>
                <a:t>Hidden Financial Info</a:t>
              </a:r>
              <a:endParaRPr lang="en-US" sz="4000" dirty="0">
                <a:solidFill>
                  <a:schemeClr val="bg1"/>
                </a:solidFill>
                <a:ea typeface="Verdana" panose="020B0604030504040204" pitchFamily="34" charset="0"/>
                <a:cs typeface="Verdana" panose="020B06040305040402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54" y="4922108"/>
              <a:ext cx="1064671" cy="1064671"/>
            </a:xfrm>
            <a:prstGeom prst="rect">
              <a:avLst/>
            </a:prstGeom>
          </p:spPr>
        </p:pic>
      </p:gr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4328"/>
          <a:stretch/>
        </p:blipFill>
        <p:spPr>
          <a:xfrm>
            <a:off x="523674" y="534475"/>
            <a:ext cx="1729163" cy="1344369"/>
          </a:xfrm>
          <a:prstGeom prst="rect">
            <a:avLst/>
          </a:prstGeom>
        </p:spPr>
      </p:pic>
      <p:sp>
        <p:nvSpPr>
          <p:cNvPr id="25" name="TextBox 24"/>
          <p:cNvSpPr txBox="1"/>
          <p:nvPr/>
        </p:nvSpPr>
        <p:spPr>
          <a:xfrm>
            <a:off x="6470376" y="4867110"/>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71%</a:t>
            </a:r>
          </a:p>
        </p:txBody>
      </p:sp>
      <p:sp>
        <p:nvSpPr>
          <p:cNvPr id="26" name="TextBox 25"/>
          <p:cNvSpPr txBox="1"/>
          <p:nvPr/>
        </p:nvSpPr>
        <p:spPr>
          <a:xfrm>
            <a:off x="2050561" y="4852544"/>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64%</a:t>
            </a:r>
          </a:p>
        </p:txBody>
      </p:sp>
      <p:sp>
        <p:nvSpPr>
          <p:cNvPr id="38" name="TextBox 37"/>
          <p:cNvSpPr txBox="1"/>
          <p:nvPr/>
        </p:nvSpPr>
        <p:spPr>
          <a:xfrm>
            <a:off x="622459" y="2014911"/>
            <a:ext cx="7746339" cy="892552"/>
          </a:xfrm>
          <a:prstGeom prst="rect">
            <a:avLst/>
          </a:prstGeom>
          <a:noFill/>
        </p:spPr>
        <p:txBody>
          <a:bodyPr wrap="square" rtlCol="0">
            <a:spAutoFit/>
          </a:bodyPr>
          <a:lstStyle/>
          <a:p>
            <a:r>
              <a:rPr lang="en-US" sz="2600" dirty="0">
                <a:solidFill>
                  <a:schemeClr val="tx2"/>
                </a:solidFill>
                <a:ea typeface="Verdana" panose="020B0604030504040204" pitchFamily="34" charset="0"/>
                <a:cs typeface="Verdana" panose="020B0604030504040204" pitchFamily="34" charset="0"/>
              </a:rPr>
              <a:t>Has an intimate partner ever kept financial information from you?</a:t>
            </a:r>
          </a:p>
        </p:txBody>
      </p:sp>
      <p:sp>
        <p:nvSpPr>
          <p:cNvPr id="39" name="TextBox 38"/>
          <p:cNvSpPr txBox="1"/>
          <p:nvPr/>
        </p:nvSpPr>
        <p:spPr>
          <a:xfrm>
            <a:off x="523674" y="6378062"/>
            <a:ext cx="6172655" cy="307777"/>
          </a:xfrm>
          <a:prstGeom prst="rect">
            <a:avLst/>
          </a:prstGeom>
          <a:noFill/>
        </p:spPr>
        <p:txBody>
          <a:bodyPr wrap="square" rtlCol="0">
            <a:spAutoFit/>
          </a:bodyPr>
          <a:lstStyle/>
          <a:p>
            <a:r>
              <a:rPr lang="en-US" sz="1400" i="1" dirty="0">
                <a:solidFill>
                  <a:schemeClr val="tx2"/>
                </a:solidFill>
              </a:rPr>
              <a:t>Adams &amp; </a:t>
            </a:r>
            <a:r>
              <a:rPr lang="en-US" sz="1400" i="1" dirty="0" err="1">
                <a:solidFill>
                  <a:schemeClr val="tx2"/>
                </a:solidFill>
              </a:rPr>
              <a:t>Littwin</a:t>
            </a:r>
            <a:r>
              <a:rPr lang="en-US" sz="1400" i="1" dirty="0">
                <a:solidFill>
                  <a:schemeClr val="tx2"/>
                </a:solidFill>
              </a:rPr>
              <a:t>, in progress</a:t>
            </a:r>
          </a:p>
        </p:txBody>
      </p:sp>
      <p:graphicFrame>
        <p:nvGraphicFramePr>
          <p:cNvPr id="18" name="Chart 17"/>
          <p:cNvGraphicFramePr/>
          <p:nvPr>
            <p:extLst>
              <p:ext uri="{D42A27DB-BD31-4B8C-83A1-F6EECF244321}">
                <p14:modId xmlns:p14="http://schemas.microsoft.com/office/powerpoint/2010/main" val="3673042215"/>
              </p:ext>
            </p:extLst>
          </p:nvPr>
        </p:nvGraphicFramePr>
        <p:xfrm>
          <a:off x="1225187" y="3455908"/>
          <a:ext cx="2933414" cy="2393159"/>
        </p:xfrm>
        <a:graphic>
          <a:graphicData uri="http://schemas.openxmlformats.org/drawingml/2006/chart">
            <c:chart xmlns:c="http://schemas.openxmlformats.org/drawingml/2006/chart" xmlns:r="http://schemas.openxmlformats.org/officeDocument/2006/relationships" r:id="rId5"/>
          </a:graphicData>
        </a:graphic>
      </p:graphicFrame>
      <p:cxnSp>
        <p:nvCxnSpPr>
          <p:cNvPr id="19" name="Straight Connector 18"/>
          <p:cNvCxnSpPr/>
          <p:nvPr/>
        </p:nvCxnSpPr>
        <p:spPr>
          <a:xfrm flipV="1">
            <a:off x="2749847" y="5502749"/>
            <a:ext cx="2898478" cy="16293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Chart 19"/>
          <p:cNvGraphicFramePr/>
          <p:nvPr>
            <p:extLst>
              <p:ext uri="{D42A27DB-BD31-4B8C-83A1-F6EECF244321}">
                <p14:modId xmlns:p14="http://schemas.microsoft.com/office/powerpoint/2010/main" val="1440953401"/>
              </p:ext>
            </p:extLst>
          </p:nvPr>
        </p:nvGraphicFramePr>
        <p:xfrm>
          <a:off x="4352925" y="3971927"/>
          <a:ext cx="2209460" cy="1703277"/>
        </p:xfrm>
        <a:graphic>
          <a:graphicData uri="http://schemas.openxmlformats.org/drawingml/2006/chart">
            <c:chart xmlns:c="http://schemas.openxmlformats.org/drawingml/2006/chart" xmlns:r="http://schemas.openxmlformats.org/officeDocument/2006/relationships" r:id="rId6"/>
          </a:graphicData>
        </a:graphic>
      </p:graphicFrame>
      <p:sp>
        <p:nvSpPr>
          <p:cNvPr id="29" name="TextBox 28"/>
          <p:cNvSpPr txBox="1"/>
          <p:nvPr/>
        </p:nvSpPr>
        <p:spPr>
          <a:xfrm>
            <a:off x="6323207" y="3852776"/>
            <a:ext cx="2594310" cy="1785104"/>
          </a:xfrm>
          <a:prstGeom prst="rect">
            <a:avLst/>
          </a:prstGeom>
          <a:noFill/>
        </p:spPr>
        <p:txBody>
          <a:bodyPr wrap="square" rtlCol="0">
            <a:spAutoFit/>
          </a:bodyPr>
          <a:lstStyle/>
          <a:p>
            <a:r>
              <a:rPr lang="en-US" sz="2200" b="1" dirty="0">
                <a:solidFill>
                  <a:schemeClr val="accent3"/>
                </a:solidFill>
                <a:ea typeface="Verdana" panose="020B0604030504040204" pitchFamily="34" charset="0"/>
                <a:cs typeface="Verdana" panose="020B0604030504040204" pitchFamily="34" charset="0"/>
              </a:rPr>
              <a:t>61% </a:t>
            </a:r>
            <a:r>
              <a:rPr lang="en-US" sz="2200" dirty="0">
                <a:solidFill>
                  <a:schemeClr val="tx2"/>
                </a:solidFill>
                <a:ea typeface="Verdana" panose="020B0604030504040204" pitchFamily="34" charset="0"/>
                <a:cs typeface="Verdana" panose="020B0604030504040204" pitchFamily="34" charset="0"/>
              </a:rPr>
              <a:t>of those who experienced financial control</a:t>
            </a:r>
            <a:br>
              <a:rPr lang="en-US" sz="2200" dirty="0">
                <a:solidFill>
                  <a:schemeClr val="tx2"/>
                </a:solidFill>
                <a:ea typeface="Verdana" panose="020B0604030504040204" pitchFamily="34" charset="0"/>
                <a:cs typeface="Verdana" panose="020B0604030504040204" pitchFamily="34" charset="0"/>
              </a:rPr>
            </a:br>
            <a:r>
              <a:rPr lang="en-US" sz="2200" dirty="0">
                <a:solidFill>
                  <a:schemeClr val="tx2"/>
                </a:solidFill>
                <a:ea typeface="Verdana" panose="020B0604030504040204" pitchFamily="34" charset="0"/>
                <a:cs typeface="Verdana" panose="020B0604030504040204" pitchFamily="34" charset="0"/>
              </a:rPr>
              <a:t> also experienced coerced debt</a:t>
            </a:r>
          </a:p>
        </p:txBody>
      </p:sp>
      <p:cxnSp>
        <p:nvCxnSpPr>
          <p:cNvPr id="30" name="Straight Connector 29"/>
          <p:cNvCxnSpPr/>
          <p:nvPr/>
        </p:nvCxnSpPr>
        <p:spPr>
          <a:xfrm>
            <a:off x="2749847" y="3646798"/>
            <a:ext cx="2707808" cy="469033"/>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088430" y="2975479"/>
            <a:ext cx="4967145" cy="369332"/>
          </a:xfrm>
          <a:prstGeom prst="rect">
            <a:avLst/>
          </a:prstGeom>
          <a:noFill/>
        </p:spPr>
        <p:txBody>
          <a:bodyPr wrap="square" rtlCol="0">
            <a:spAutoFit/>
          </a:bodyPr>
          <a:lstStyle/>
          <a:p>
            <a:r>
              <a:rPr lang="en-US" dirty="0"/>
              <a:t>National DV Hotline survey participants</a:t>
            </a:r>
          </a:p>
        </p:txBody>
      </p:sp>
      <p:sp>
        <p:nvSpPr>
          <p:cNvPr id="32" name="TextBox 31"/>
          <p:cNvSpPr txBox="1"/>
          <p:nvPr/>
        </p:nvSpPr>
        <p:spPr>
          <a:xfrm>
            <a:off x="2455221" y="4499644"/>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71%</a:t>
            </a:r>
          </a:p>
        </p:txBody>
      </p:sp>
      <p:sp>
        <p:nvSpPr>
          <p:cNvPr id="33" name="TextBox 32"/>
          <p:cNvSpPr txBox="1"/>
          <p:nvPr/>
        </p:nvSpPr>
        <p:spPr>
          <a:xfrm>
            <a:off x="5064216" y="4573992"/>
            <a:ext cx="1498169" cy="477054"/>
          </a:xfrm>
          <a:prstGeom prst="rect">
            <a:avLst/>
          </a:prstGeom>
          <a:noFill/>
        </p:spPr>
        <p:txBody>
          <a:bodyPr wrap="square" rtlCol="0">
            <a:spAutoFit/>
          </a:bodyPr>
          <a:lstStyle/>
          <a:p>
            <a:pPr algn="ctr"/>
            <a:r>
              <a:rPr lang="en-US" sz="2500" dirty="0">
                <a:solidFill>
                  <a:schemeClr val="bg1"/>
                </a:solidFill>
                <a:ea typeface="Verdana" panose="020B0604030504040204" pitchFamily="34" charset="0"/>
                <a:cs typeface="Verdana" panose="020B0604030504040204" pitchFamily="34" charset="0"/>
              </a:rPr>
              <a:t>61%</a:t>
            </a:r>
          </a:p>
        </p:txBody>
      </p:sp>
      <p:sp>
        <p:nvSpPr>
          <p:cNvPr id="34" name="TextBox 33"/>
          <p:cNvSpPr txBox="1"/>
          <p:nvPr/>
        </p:nvSpPr>
        <p:spPr>
          <a:xfrm>
            <a:off x="1897607" y="5747000"/>
            <a:ext cx="1588577" cy="369332"/>
          </a:xfrm>
          <a:prstGeom prst="rect">
            <a:avLst/>
          </a:prstGeom>
          <a:noFill/>
        </p:spPr>
        <p:txBody>
          <a:bodyPr wrap="square" rtlCol="0">
            <a:spAutoFit/>
          </a:bodyPr>
          <a:lstStyle/>
          <a:p>
            <a:pPr algn="ctr"/>
            <a:r>
              <a:rPr lang="en-US" dirty="0">
                <a:solidFill>
                  <a:schemeClr val="tx2"/>
                </a:solidFill>
                <a:ea typeface="Verdana" panose="020B0604030504040204" pitchFamily="34" charset="0"/>
                <a:cs typeface="Verdana" panose="020B0604030504040204" pitchFamily="34" charset="0"/>
              </a:rPr>
              <a:t>n = 1803</a:t>
            </a:r>
          </a:p>
        </p:txBody>
      </p:sp>
    </p:spTree>
    <p:extLst>
      <p:ext uri="{BB962C8B-B14F-4D97-AF65-F5344CB8AC3E}">
        <p14:creationId xmlns:p14="http://schemas.microsoft.com/office/powerpoint/2010/main" val="29960535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52837" y="551108"/>
            <a:ext cx="6262513" cy="1344369"/>
          </a:xfrm>
          <a:prstGeom prst="rect">
            <a:avLst/>
          </a:prstGeom>
          <a:solidFill>
            <a:schemeClr val="accent2"/>
          </a:solid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Manipulation"/>
          <p:cNvGrpSpPr/>
          <p:nvPr/>
        </p:nvGrpSpPr>
        <p:grpSpPr>
          <a:xfrm>
            <a:off x="1126079" y="551108"/>
            <a:ext cx="6494283" cy="1064671"/>
            <a:chOff x="545054" y="4922108"/>
            <a:chExt cx="6494283" cy="1064671"/>
          </a:xfrm>
        </p:grpSpPr>
        <p:sp>
          <p:nvSpPr>
            <p:cNvPr id="12" name="TextBox 11"/>
            <p:cNvSpPr txBox="1"/>
            <p:nvPr/>
          </p:nvSpPr>
          <p:spPr>
            <a:xfrm>
              <a:off x="1870438" y="5169213"/>
              <a:ext cx="5168899" cy="707886"/>
            </a:xfrm>
            <a:prstGeom prst="rect">
              <a:avLst/>
            </a:prstGeom>
            <a:noFill/>
          </p:spPr>
          <p:txBody>
            <a:bodyPr wrap="square" rtlCol="0">
              <a:spAutoFit/>
            </a:bodyPr>
            <a:lstStyle/>
            <a:p>
              <a:r>
                <a:rPr lang="en-US" sz="4000" dirty="0">
                  <a:solidFill>
                    <a:schemeClr val="bg1"/>
                  </a:solidFill>
                  <a:ea typeface="Verdana" panose="020B0604030504040204" pitchFamily="34" charset="0"/>
                  <a:cs typeface="Verdana" panose="020B0604030504040204" pitchFamily="34" charset="0"/>
                </a:rPr>
                <a:t>Hidden Financial Info</a:t>
              </a:r>
              <a:endParaRPr lang="en-US" sz="4000" dirty="0">
                <a:solidFill>
                  <a:schemeClr val="bg1"/>
                </a:solidFill>
                <a:ea typeface="Verdana" panose="020B0604030504040204" pitchFamily="34" charset="0"/>
                <a:cs typeface="Verdana" panose="020B06040305040402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54" y="4922108"/>
              <a:ext cx="1064671" cy="1064671"/>
            </a:xfrm>
            <a:prstGeom prst="rect">
              <a:avLst/>
            </a:prstGeom>
          </p:spPr>
        </p:pic>
      </p:gr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4328"/>
          <a:stretch/>
        </p:blipFill>
        <p:spPr>
          <a:xfrm>
            <a:off x="523674" y="534475"/>
            <a:ext cx="1729163" cy="1344369"/>
          </a:xfrm>
          <a:prstGeom prst="rect">
            <a:avLst/>
          </a:prstGeom>
        </p:spPr>
      </p:pic>
      <p:sp>
        <p:nvSpPr>
          <p:cNvPr id="38" name="TextBox 37"/>
          <p:cNvSpPr txBox="1"/>
          <p:nvPr/>
        </p:nvSpPr>
        <p:spPr>
          <a:xfrm>
            <a:off x="622459" y="2014911"/>
            <a:ext cx="7746339" cy="892552"/>
          </a:xfrm>
          <a:prstGeom prst="rect">
            <a:avLst/>
          </a:prstGeom>
          <a:noFill/>
        </p:spPr>
        <p:txBody>
          <a:bodyPr wrap="square" rtlCol="0">
            <a:spAutoFit/>
          </a:bodyPr>
          <a:lstStyle/>
          <a:p>
            <a:r>
              <a:rPr lang="en-US" sz="2600" dirty="0">
                <a:solidFill>
                  <a:schemeClr val="tx2"/>
                </a:solidFill>
                <a:ea typeface="Verdana" panose="020B0604030504040204" pitchFamily="34" charset="0"/>
                <a:cs typeface="Verdana" panose="020B0604030504040204" pitchFamily="34" charset="0"/>
              </a:rPr>
              <a:t>Has an intimate partner ever kept financial information from you?</a:t>
            </a:r>
          </a:p>
        </p:txBody>
      </p:sp>
      <p:sp>
        <p:nvSpPr>
          <p:cNvPr id="39" name="TextBox 38"/>
          <p:cNvSpPr txBox="1"/>
          <p:nvPr/>
        </p:nvSpPr>
        <p:spPr>
          <a:xfrm>
            <a:off x="523674" y="6378062"/>
            <a:ext cx="6172655" cy="307777"/>
          </a:xfrm>
          <a:prstGeom prst="rect">
            <a:avLst/>
          </a:prstGeom>
          <a:noFill/>
        </p:spPr>
        <p:txBody>
          <a:bodyPr wrap="square" rtlCol="0">
            <a:spAutoFit/>
          </a:bodyPr>
          <a:lstStyle/>
          <a:p>
            <a:r>
              <a:rPr lang="en-US" sz="1400" i="1" dirty="0">
                <a:solidFill>
                  <a:schemeClr val="tx2"/>
                </a:solidFill>
              </a:rPr>
              <a:t>Adams &amp; </a:t>
            </a:r>
            <a:r>
              <a:rPr lang="en-US" sz="1400" i="1" dirty="0" err="1">
                <a:solidFill>
                  <a:schemeClr val="tx2"/>
                </a:solidFill>
              </a:rPr>
              <a:t>Littwin</a:t>
            </a:r>
            <a:r>
              <a:rPr lang="en-US" sz="1400" i="1" dirty="0">
                <a:solidFill>
                  <a:schemeClr val="tx2"/>
                </a:solidFill>
              </a:rPr>
              <a:t>, in progress</a:t>
            </a:r>
          </a:p>
        </p:txBody>
      </p:sp>
      <p:sp>
        <p:nvSpPr>
          <p:cNvPr id="22" name="TextBox 21"/>
          <p:cNvSpPr txBox="1"/>
          <p:nvPr/>
        </p:nvSpPr>
        <p:spPr>
          <a:xfrm>
            <a:off x="2305467" y="2916829"/>
            <a:ext cx="4967145" cy="430887"/>
          </a:xfrm>
          <a:prstGeom prst="rect">
            <a:avLst/>
          </a:prstGeom>
          <a:noFill/>
        </p:spPr>
        <p:txBody>
          <a:bodyPr wrap="square" rtlCol="0">
            <a:spAutoFit/>
          </a:bodyPr>
          <a:lstStyle/>
          <a:p>
            <a:r>
              <a:rPr lang="en-US" sz="2200" dirty="0"/>
              <a:t>National DV Hotline survey participants</a:t>
            </a:r>
          </a:p>
        </p:txBody>
      </p:sp>
      <p:pic>
        <p:nvPicPr>
          <p:cNvPr id="24" name="Picture 23"/>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411517" y="5215058"/>
            <a:ext cx="914400" cy="914400"/>
          </a:xfrm>
          <a:prstGeom prst="rect">
            <a:avLst/>
          </a:prstGeom>
        </p:spPr>
      </p:pic>
      <p:pic>
        <p:nvPicPr>
          <p:cNvPr id="27" name="Picture 26"/>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72470" y="3236835"/>
            <a:ext cx="3200400" cy="3200400"/>
          </a:xfrm>
          <a:prstGeom prst="rect">
            <a:avLst/>
          </a:prstGeom>
        </p:spPr>
      </p:pic>
      <p:sp>
        <p:nvSpPr>
          <p:cNvPr id="28" name="TextBox 27"/>
          <p:cNvSpPr txBox="1"/>
          <p:nvPr/>
        </p:nvSpPr>
        <p:spPr>
          <a:xfrm>
            <a:off x="5166153" y="3512402"/>
            <a:ext cx="2290358" cy="2800767"/>
          </a:xfrm>
          <a:prstGeom prst="rect">
            <a:avLst/>
          </a:prstGeom>
          <a:noFill/>
        </p:spPr>
        <p:txBody>
          <a:bodyPr wrap="square" rtlCol="0">
            <a:spAutoFit/>
          </a:bodyPr>
          <a:lstStyle/>
          <a:p>
            <a:r>
              <a:rPr lang="en-US" sz="2200" dirty="0">
                <a:solidFill>
                  <a:schemeClr val="accent2"/>
                </a:solidFill>
              </a:rPr>
              <a:t>Women whose intimate partner kept financial information from them were </a:t>
            </a:r>
            <a:r>
              <a:rPr lang="en-US" sz="2200" b="1" dirty="0">
                <a:solidFill>
                  <a:schemeClr val="accent2"/>
                </a:solidFill>
              </a:rPr>
              <a:t>3.5 times more likely </a:t>
            </a:r>
            <a:r>
              <a:rPr lang="en-US" sz="2200" dirty="0">
                <a:solidFill>
                  <a:schemeClr val="accent2"/>
                </a:solidFill>
              </a:rPr>
              <a:t>to experience coerced debt.</a:t>
            </a:r>
          </a:p>
        </p:txBody>
      </p:sp>
    </p:spTree>
    <p:extLst>
      <p:ext uri="{BB962C8B-B14F-4D97-AF65-F5344CB8AC3E}">
        <p14:creationId xmlns:p14="http://schemas.microsoft.com/office/powerpoint/2010/main" val="16066590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57538" y="382681"/>
            <a:ext cx="1442424" cy="1309895"/>
            <a:chOff x="356719" y="1896692"/>
            <a:chExt cx="1442424" cy="1309895"/>
          </a:xfrm>
        </p:grpSpPr>
        <p:sp>
          <p:nvSpPr>
            <p:cNvPr id="5" name="Oval 4"/>
            <p:cNvSpPr/>
            <p:nvPr/>
          </p:nvSpPr>
          <p:spPr>
            <a:xfrm>
              <a:off x="356719" y="1896692"/>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1254" y="2094728"/>
              <a:ext cx="911188" cy="911188"/>
            </a:xfrm>
            <a:prstGeom prst="rect">
              <a:avLst/>
            </a:prstGeom>
          </p:spPr>
        </p:pic>
      </p:grpSp>
      <p:sp>
        <p:nvSpPr>
          <p:cNvPr id="4" name="TextBox 3"/>
          <p:cNvSpPr txBox="1"/>
          <p:nvPr/>
        </p:nvSpPr>
        <p:spPr>
          <a:xfrm>
            <a:off x="2304220" y="661997"/>
            <a:ext cx="3717439" cy="707886"/>
          </a:xfrm>
          <a:prstGeom prst="rect">
            <a:avLst/>
          </a:prstGeom>
          <a:noFill/>
        </p:spPr>
        <p:txBody>
          <a:bodyPr wrap="square" rtlCol="0">
            <a:spAutoFit/>
          </a:bodyPr>
          <a:lstStyle/>
          <a:p>
            <a:r>
              <a:rPr lang="en-US" sz="4000" dirty="0" smtClean="0">
                <a:ea typeface="Verdana" panose="020B0604030504040204" pitchFamily="34" charset="0"/>
                <a:cs typeface="Verdana" panose="020B0604030504040204" pitchFamily="34" charset="0"/>
              </a:rPr>
              <a:t>Fraud Discovery</a:t>
            </a:r>
            <a:endParaRPr lang="en-US" sz="4000" dirty="0">
              <a:ea typeface="Verdana" panose="020B0604030504040204" pitchFamily="34" charset="0"/>
              <a:cs typeface="Verdana" panose="020B0604030504040204" pitchFamily="34" charset="0"/>
            </a:endParaRPr>
          </a:p>
        </p:txBody>
      </p:sp>
      <p:graphicFrame>
        <p:nvGraphicFramePr>
          <p:cNvPr id="7" name="Table 6"/>
          <p:cNvGraphicFramePr>
            <a:graphicFrameLocks noGrp="1"/>
          </p:cNvGraphicFramePr>
          <p:nvPr/>
        </p:nvGraphicFramePr>
        <p:xfrm>
          <a:off x="1479394" y="1821882"/>
          <a:ext cx="6437971" cy="487680"/>
        </p:xfrm>
        <a:graphic>
          <a:graphicData uri="http://schemas.openxmlformats.org/drawingml/2006/table">
            <a:tbl>
              <a:tblPr firstRow="1" bandRow="1">
                <a:tableStyleId>{5C22544A-7EE6-4342-B048-85BDC9FD1C3A}</a:tableStyleId>
              </a:tblPr>
              <a:tblGrid>
                <a:gridCol w="895816">
                  <a:extLst>
                    <a:ext uri="{9D8B030D-6E8A-4147-A177-3AD203B41FA5}">
                      <a16:colId xmlns:a16="http://schemas.microsoft.com/office/drawing/2014/main" val="2562350946"/>
                    </a:ext>
                  </a:extLst>
                </a:gridCol>
                <a:gridCol w="5542155">
                  <a:extLst>
                    <a:ext uri="{9D8B030D-6E8A-4147-A177-3AD203B41FA5}">
                      <a16:colId xmlns:a16="http://schemas.microsoft.com/office/drawing/2014/main" val="3135454139"/>
                    </a:ext>
                  </a:extLst>
                </a:gridCol>
              </a:tblGrid>
              <a:tr h="370840">
                <a:tc>
                  <a:txBody>
                    <a:bodyPr/>
                    <a:lstStyle/>
                    <a:p>
                      <a:r>
                        <a:rPr lang="en-US" sz="2600" dirty="0" smtClean="0">
                          <a:latin typeface="Gill Sans MT" panose="020B0502020104020203" pitchFamily="34" charset="0"/>
                        </a:rPr>
                        <a:t>63 %</a:t>
                      </a:r>
                      <a:endParaRPr lang="en-US" sz="2600" dirty="0">
                        <a:latin typeface="Gill Sans MT" panose="020B0502020104020203" pitchFamily="34" charset="0"/>
                      </a:endParaRPr>
                    </a:p>
                  </a:txBody>
                  <a:tcPr/>
                </a:tc>
                <a:tc>
                  <a:txBody>
                    <a:bodyPr/>
                    <a:lstStyle/>
                    <a:p>
                      <a:r>
                        <a:rPr lang="en-US" sz="2600" dirty="0" smtClean="0">
                          <a:latin typeface="Gill Sans MT" panose="020B0502020104020203" pitchFamily="34" charset="0"/>
                        </a:rPr>
                        <a:t>Creditor or bill collector contact</a:t>
                      </a:r>
                      <a:endParaRPr lang="en-US" sz="2600" dirty="0">
                        <a:latin typeface="Gill Sans MT" panose="020B0502020104020203" pitchFamily="34" charset="0"/>
                      </a:endParaRPr>
                    </a:p>
                  </a:txBody>
                  <a:tcPr/>
                </a:tc>
                <a:extLst>
                  <a:ext uri="{0D108BD9-81ED-4DB2-BD59-A6C34878D82A}">
                    <a16:rowId xmlns:a16="http://schemas.microsoft.com/office/drawing/2014/main" val="1550207594"/>
                  </a:ext>
                </a:extLst>
              </a:tr>
            </a:tbl>
          </a:graphicData>
        </a:graphic>
      </p:graphicFrame>
      <p:sp>
        <p:nvSpPr>
          <p:cNvPr id="2" name="Down Arrow 1"/>
          <p:cNvSpPr/>
          <p:nvPr/>
        </p:nvSpPr>
        <p:spPr>
          <a:xfrm rot="1733875">
            <a:off x="2708119" y="2438372"/>
            <a:ext cx="836341" cy="11768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9866125" flipH="1">
            <a:off x="5449437" y="2438372"/>
            <a:ext cx="836341" cy="11768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479394" y="3576799"/>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Oval 12"/>
          <p:cNvSpPr/>
          <p:nvPr/>
        </p:nvSpPr>
        <p:spPr>
          <a:xfrm>
            <a:off x="6159189" y="3576798"/>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TextBox 13"/>
          <p:cNvSpPr txBox="1"/>
          <p:nvPr/>
        </p:nvSpPr>
        <p:spPr>
          <a:xfrm>
            <a:off x="1764428" y="5027366"/>
            <a:ext cx="872355" cy="584775"/>
          </a:xfrm>
          <a:prstGeom prst="rect">
            <a:avLst/>
          </a:prstGeom>
          <a:noFill/>
        </p:spPr>
        <p:txBody>
          <a:bodyPr wrap="none" rtlCol="0">
            <a:spAutoFit/>
          </a:bodyPr>
          <a:lstStyle/>
          <a:p>
            <a:r>
              <a:rPr lang="en-US" sz="3200" dirty="0" smtClean="0">
                <a:latin typeface="Gill Sans MT" panose="020B0502020104020203" pitchFamily="34" charset="0"/>
              </a:rPr>
              <a:t>67%</a:t>
            </a:r>
            <a:endParaRPr lang="en-US" sz="3200" dirty="0">
              <a:latin typeface="Gill Sans MT" panose="020B0502020104020203" pitchFamily="34" charset="0"/>
            </a:endParaRPr>
          </a:p>
        </p:txBody>
      </p:sp>
      <p:sp>
        <p:nvSpPr>
          <p:cNvPr id="15" name="TextBox 14"/>
          <p:cNvSpPr txBox="1"/>
          <p:nvPr/>
        </p:nvSpPr>
        <p:spPr>
          <a:xfrm>
            <a:off x="6444223" y="4999511"/>
            <a:ext cx="872355" cy="584775"/>
          </a:xfrm>
          <a:prstGeom prst="rect">
            <a:avLst/>
          </a:prstGeom>
          <a:noFill/>
        </p:spPr>
        <p:txBody>
          <a:bodyPr wrap="none" rtlCol="0">
            <a:spAutoFit/>
          </a:bodyPr>
          <a:lstStyle/>
          <a:p>
            <a:r>
              <a:rPr lang="en-US" sz="3200" dirty="0" smtClean="0">
                <a:latin typeface="Gill Sans MT" panose="020B0502020104020203" pitchFamily="34" charset="0"/>
              </a:rPr>
              <a:t>24%</a:t>
            </a:r>
            <a:endParaRPr lang="en-US" sz="3200" dirty="0">
              <a:latin typeface="Gill Sans MT" panose="020B0502020104020203" pitchFamily="34" charset="0"/>
            </a:endParaRPr>
          </a:p>
        </p:txBody>
      </p:sp>
      <p:graphicFrame>
        <p:nvGraphicFramePr>
          <p:cNvPr id="16" name="Table 15"/>
          <p:cNvGraphicFramePr>
            <a:graphicFrameLocks noGrp="1"/>
          </p:cNvGraphicFramePr>
          <p:nvPr/>
        </p:nvGraphicFramePr>
        <p:xfrm>
          <a:off x="323020" y="5925331"/>
          <a:ext cx="4627526" cy="457200"/>
        </p:xfrm>
        <a:graphic>
          <a:graphicData uri="http://schemas.openxmlformats.org/drawingml/2006/table">
            <a:tbl>
              <a:tblPr firstRow="1" bandRow="1">
                <a:tableStyleId>{5C22544A-7EE6-4342-B048-85BDC9FD1C3A}</a:tableStyleId>
              </a:tblPr>
              <a:tblGrid>
                <a:gridCol w="4627526">
                  <a:extLst>
                    <a:ext uri="{9D8B030D-6E8A-4147-A177-3AD203B41FA5}">
                      <a16:colId xmlns:a16="http://schemas.microsoft.com/office/drawing/2014/main" val="4006132528"/>
                    </a:ext>
                  </a:extLst>
                </a:gridCol>
              </a:tblGrid>
              <a:tr h="284728">
                <a:tc>
                  <a:txBody>
                    <a:bodyPr/>
                    <a:lstStyle/>
                    <a:p>
                      <a:r>
                        <a:rPr lang="en-US" sz="2400" dirty="0" smtClean="0">
                          <a:solidFill>
                            <a:schemeClr val="tx1"/>
                          </a:solidFill>
                        </a:rPr>
                        <a:t>24%</a:t>
                      </a:r>
                      <a:r>
                        <a:rPr lang="en-US" sz="2400" baseline="0" dirty="0" smtClean="0">
                          <a:solidFill>
                            <a:schemeClr val="tx1"/>
                          </a:solidFill>
                        </a:rPr>
                        <a:t> “found” despite hidden info</a:t>
                      </a:r>
                      <a:endParaRPr lang="en-US" sz="2400" dirty="0">
                        <a:solidFill>
                          <a:schemeClr val="tx1"/>
                        </a:solidFill>
                      </a:endParaRPr>
                    </a:p>
                  </a:txBody>
                  <a:tcPr>
                    <a:solidFill>
                      <a:srgbClr val="D3DEE8"/>
                    </a:solidFill>
                  </a:tcPr>
                </a:tc>
                <a:extLst>
                  <a:ext uri="{0D108BD9-81ED-4DB2-BD59-A6C34878D82A}">
                    <a16:rowId xmlns:a16="http://schemas.microsoft.com/office/drawing/2014/main" val="424133005"/>
                  </a:ext>
                </a:extLst>
              </a:tr>
            </a:tbl>
          </a:graphicData>
        </a:graphic>
      </p:graphicFrame>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721801" y="3688506"/>
            <a:ext cx="1025670" cy="1025670"/>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23125" y="3744066"/>
            <a:ext cx="998246" cy="998246"/>
          </a:xfrm>
          <a:prstGeom prst="rect">
            <a:avLst/>
          </a:prstGeom>
        </p:spPr>
      </p:pic>
    </p:spTree>
    <p:extLst>
      <p:ext uri="{BB962C8B-B14F-4D97-AF65-F5344CB8AC3E}">
        <p14:creationId xmlns:p14="http://schemas.microsoft.com/office/powerpoint/2010/main" val="266861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ardrop 10"/>
          <p:cNvSpPr/>
          <p:nvPr/>
        </p:nvSpPr>
        <p:spPr>
          <a:xfrm rot="10800000">
            <a:off x="4742362" y="651995"/>
            <a:ext cx="2743200" cy="2743200"/>
          </a:xfrm>
          <a:prstGeom prst="teardrop">
            <a:avLst/>
          </a:prstGeom>
          <a:solidFill>
            <a:srgbClr val="00557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000" dirty="0"/>
          </a:p>
        </p:txBody>
      </p:sp>
      <p:sp>
        <p:nvSpPr>
          <p:cNvPr id="17" name="Teardrop 16"/>
          <p:cNvSpPr/>
          <p:nvPr/>
        </p:nvSpPr>
        <p:spPr>
          <a:xfrm flipH="1">
            <a:off x="4742364" y="3539212"/>
            <a:ext cx="2743200" cy="2743200"/>
          </a:xfrm>
          <a:prstGeom prst="teardrop">
            <a:avLst/>
          </a:prstGeom>
          <a:solidFill>
            <a:schemeClr val="accent3">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ardrop 4"/>
          <p:cNvSpPr/>
          <p:nvPr/>
        </p:nvSpPr>
        <p:spPr>
          <a:xfrm rot="5400000">
            <a:off x="1860171" y="653543"/>
            <a:ext cx="2743200" cy="2743200"/>
          </a:xfrm>
          <a:prstGeom prst="teardrop">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p:txBody>
      </p:sp>
      <p:sp>
        <p:nvSpPr>
          <p:cNvPr id="7" name="TextBox 6"/>
          <p:cNvSpPr txBox="1"/>
          <p:nvPr/>
        </p:nvSpPr>
        <p:spPr>
          <a:xfrm>
            <a:off x="1860173" y="1513039"/>
            <a:ext cx="2534653" cy="1015663"/>
          </a:xfrm>
          <a:prstGeom prst="rect">
            <a:avLst/>
          </a:prstGeom>
          <a:noFill/>
          <a:ln>
            <a:noFill/>
          </a:ln>
        </p:spPr>
        <p:txBody>
          <a:bodyPr wrap="square" rtlCol="0">
            <a:spAutoFit/>
          </a:bodyPr>
          <a:lstStyle/>
          <a:p>
            <a:pPr algn="ctr"/>
            <a:r>
              <a:rPr lang="en-US" sz="3000" dirty="0" smtClean="0">
                <a:solidFill>
                  <a:schemeClr val="bg1"/>
                </a:solidFill>
              </a:rPr>
              <a:t>U.S</a:t>
            </a:r>
            <a:endParaRPr lang="en-US" sz="3000" dirty="0" smtClean="0">
              <a:solidFill>
                <a:schemeClr val="bg1"/>
              </a:solidFill>
            </a:endParaRPr>
          </a:p>
          <a:p>
            <a:pPr algn="ctr"/>
            <a:r>
              <a:rPr lang="en-US" sz="3000" dirty="0" smtClean="0">
                <a:solidFill>
                  <a:schemeClr val="bg1"/>
                </a:solidFill>
              </a:rPr>
              <a:t>Background</a:t>
            </a:r>
            <a:endParaRPr lang="en-US" sz="3000" dirty="0">
              <a:solidFill>
                <a:schemeClr val="bg1"/>
              </a:solidFill>
            </a:endParaRPr>
          </a:p>
        </p:txBody>
      </p:sp>
      <p:sp>
        <p:nvSpPr>
          <p:cNvPr id="8" name="TextBox 7"/>
          <p:cNvSpPr txBox="1"/>
          <p:nvPr/>
        </p:nvSpPr>
        <p:spPr>
          <a:xfrm>
            <a:off x="4950911" y="1537990"/>
            <a:ext cx="2534653" cy="1015663"/>
          </a:xfrm>
          <a:prstGeom prst="rect">
            <a:avLst/>
          </a:prstGeom>
          <a:noFill/>
        </p:spPr>
        <p:txBody>
          <a:bodyPr wrap="square" rtlCol="0">
            <a:spAutoFit/>
          </a:bodyPr>
          <a:lstStyle/>
          <a:p>
            <a:r>
              <a:rPr lang="en-US" sz="3000" dirty="0">
                <a:solidFill>
                  <a:schemeClr val="bg1"/>
                </a:solidFill>
              </a:rPr>
              <a:t>Defining Coerced Debt</a:t>
            </a:r>
          </a:p>
        </p:txBody>
      </p:sp>
      <p:sp>
        <p:nvSpPr>
          <p:cNvPr id="9" name="TextBox 8"/>
          <p:cNvSpPr txBox="1"/>
          <p:nvPr/>
        </p:nvSpPr>
        <p:spPr>
          <a:xfrm>
            <a:off x="2240486" y="4273548"/>
            <a:ext cx="2436696" cy="1015663"/>
          </a:xfrm>
          <a:prstGeom prst="rect">
            <a:avLst/>
          </a:prstGeom>
          <a:noFill/>
        </p:spPr>
        <p:txBody>
          <a:bodyPr wrap="square" rtlCol="0">
            <a:spAutoFit/>
          </a:bodyPr>
          <a:lstStyle/>
          <a:p>
            <a:r>
              <a:rPr lang="en-US" sz="3000" dirty="0" smtClean="0">
                <a:solidFill>
                  <a:schemeClr val="bg1"/>
                </a:solidFill>
              </a:rPr>
              <a:t>Effects of Coerced Debt</a:t>
            </a:r>
            <a:endParaRPr lang="en-US" sz="3000" dirty="0">
              <a:solidFill>
                <a:schemeClr val="bg1"/>
              </a:solidFill>
            </a:endParaRPr>
          </a:p>
        </p:txBody>
      </p:sp>
      <p:sp>
        <p:nvSpPr>
          <p:cNvPr id="14" name="TextBox 13"/>
          <p:cNvSpPr txBox="1"/>
          <p:nvPr/>
        </p:nvSpPr>
        <p:spPr>
          <a:xfrm>
            <a:off x="5098528" y="4273550"/>
            <a:ext cx="2534653" cy="553998"/>
          </a:xfrm>
          <a:prstGeom prst="rect">
            <a:avLst/>
          </a:prstGeom>
          <a:noFill/>
        </p:spPr>
        <p:txBody>
          <a:bodyPr wrap="square" rtlCol="0">
            <a:spAutoFit/>
          </a:bodyPr>
          <a:lstStyle/>
          <a:p>
            <a:r>
              <a:rPr lang="en-US" sz="3000" dirty="0" smtClean="0">
                <a:solidFill>
                  <a:schemeClr val="bg1"/>
                </a:solidFill>
              </a:rPr>
              <a:t>Discussion</a:t>
            </a:r>
            <a:endParaRPr lang="en-US" sz="3000" dirty="0">
              <a:solidFill>
                <a:schemeClr val="bg1"/>
              </a:solidFill>
            </a:endParaRPr>
          </a:p>
        </p:txBody>
      </p:sp>
      <p:grpSp>
        <p:nvGrpSpPr>
          <p:cNvPr id="12" name="Group 11"/>
          <p:cNvGrpSpPr/>
          <p:nvPr/>
        </p:nvGrpSpPr>
        <p:grpSpPr>
          <a:xfrm>
            <a:off x="1860173" y="3539212"/>
            <a:ext cx="2817009" cy="2743200"/>
            <a:chOff x="1258306" y="3533089"/>
            <a:chExt cx="3258340" cy="3170532"/>
          </a:xfrm>
        </p:grpSpPr>
        <p:sp>
          <p:nvSpPr>
            <p:cNvPr id="13" name="Teardrop 12"/>
            <p:cNvSpPr/>
            <p:nvPr/>
          </p:nvSpPr>
          <p:spPr>
            <a:xfrm>
              <a:off x="1258306" y="3533089"/>
              <a:ext cx="3172968" cy="3170532"/>
            </a:xfrm>
            <a:prstGeom prst="teardrop">
              <a:avLst/>
            </a:prstGeom>
            <a:solidFill>
              <a:srgbClr val="7A7A7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TextBox 14"/>
            <p:cNvSpPr txBox="1"/>
            <p:nvPr/>
          </p:nvSpPr>
          <p:spPr>
            <a:xfrm>
              <a:off x="1698201" y="4381819"/>
              <a:ext cx="2818445" cy="1173882"/>
            </a:xfrm>
            <a:prstGeom prst="rect">
              <a:avLst/>
            </a:prstGeom>
            <a:noFill/>
          </p:spPr>
          <p:txBody>
            <a:bodyPr wrap="square" rtlCol="0">
              <a:spAutoFit/>
            </a:bodyPr>
            <a:lstStyle/>
            <a:p>
              <a:r>
                <a:rPr lang="en-US" sz="3000" dirty="0" smtClean="0">
                  <a:solidFill>
                    <a:schemeClr val="bg1"/>
                  </a:solidFill>
                </a:rPr>
                <a:t>Effects of Coerced Debt</a:t>
              </a:r>
              <a:endParaRPr lang="en-US" sz="3000" dirty="0">
                <a:solidFill>
                  <a:schemeClr val="bg1"/>
                </a:solidFill>
              </a:endParaRPr>
            </a:p>
          </p:txBody>
        </p:sp>
      </p:grpSp>
    </p:spTree>
    <p:extLst>
      <p:ext uri="{BB962C8B-B14F-4D97-AF65-F5344CB8AC3E}">
        <p14:creationId xmlns:p14="http://schemas.microsoft.com/office/powerpoint/2010/main" val="33365803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333416"/>
            <a:ext cx="8256104" cy="11703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230187" y="478509"/>
            <a:ext cx="8913813"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r>
              <a:rPr lang="en-US" sz="4000" dirty="0"/>
              <a:t>3 Effects of Coerced Debt</a:t>
            </a:r>
          </a:p>
        </p:txBody>
      </p:sp>
      <p:grpSp>
        <p:nvGrpSpPr>
          <p:cNvPr id="27" name="Group 26"/>
          <p:cNvGrpSpPr/>
          <p:nvPr/>
        </p:nvGrpSpPr>
        <p:grpSpPr>
          <a:xfrm>
            <a:off x="966319" y="1896694"/>
            <a:ext cx="7520456" cy="1309895"/>
            <a:chOff x="356719" y="1896692"/>
            <a:chExt cx="7520456" cy="1309895"/>
          </a:xfrm>
        </p:grpSpPr>
        <p:grpSp>
          <p:nvGrpSpPr>
            <p:cNvPr id="28" name="Fraud"/>
            <p:cNvGrpSpPr/>
            <p:nvPr/>
          </p:nvGrpSpPr>
          <p:grpSpPr>
            <a:xfrm>
              <a:off x="356719" y="1896692"/>
              <a:ext cx="7520456" cy="1309895"/>
              <a:chOff x="356719" y="1896692"/>
              <a:chExt cx="7520456" cy="1309895"/>
            </a:xfrm>
          </p:grpSpPr>
          <p:sp>
            <p:nvSpPr>
              <p:cNvPr id="30" name="Oval 29"/>
              <p:cNvSpPr/>
              <p:nvPr/>
            </p:nvSpPr>
            <p:spPr>
              <a:xfrm>
                <a:off x="356719" y="1896692"/>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TextBox 30"/>
              <p:cNvSpPr txBox="1"/>
              <p:nvPr/>
            </p:nvSpPr>
            <p:spPr>
              <a:xfrm>
                <a:off x="1803401" y="2176008"/>
                <a:ext cx="6073774"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Credit Report Problems</a:t>
                </a:r>
              </a:p>
            </p:txBody>
          </p:sp>
        </p:grpSp>
        <p:pic>
          <p:nvPicPr>
            <p:cNvPr id="29" name="Picture 28"/>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90811" y="2048938"/>
              <a:ext cx="962025" cy="962025"/>
            </a:xfrm>
            <a:prstGeom prst="rect">
              <a:avLst/>
            </a:prstGeom>
          </p:spPr>
        </p:pic>
      </p:grpSp>
      <p:grpSp>
        <p:nvGrpSpPr>
          <p:cNvPr id="32" name="Group 31"/>
          <p:cNvGrpSpPr/>
          <p:nvPr/>
        </p:nvGrpSpPr>
        <p:grpSpPr>
          <a:xfrm>
            <a:off x="965238" y="3340360"/>
            <a:ext cx="7521539" cy="1309895"/>
            <a:chOff x="355636" y="3340358"/>
            <a:chExt cx="7521539" cy="1309895"/>
          </a:xfrm>
        </p:grpSpPr>
        <p:grpSp>
          <p:nvGrpSpPr>
            <p:cNvPr id="33" name="Group 32"/>
            <p:cNvGrpSpPr/>
            <p:nvPr/>
          </p:nvGrpSpPr>
          <p:grpSpPr>
            <a:xfrm>
              <a:off x="355636" y="3340358"/>
              <a:ext cx="7521539" cy="1309895"/>
              <a:chOff x="355636" y="3340358"/>
              <a:chExt cx="7521539" cy="1309895"/>
            </a:xfrm>
          </p:grpSpPr>
          <p:sp>
            <p:nvSpPr>
              <p:cNvPr id="35" name="TextBox 34"/>
              <p:cNvSpPr txBox="1"/>
              <p:nvPr/>
            </p:nvSpPr>
            <p:spPr>
              <a:xfrm>
                <a:off x="1803401" y="3620991"/>
                <a:ext cx="6073774"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Financial Dependence</a:t>
                </a:r>
              </a:p>
            </p:txBody>
          </p:sp>
          <p:sp>
            <p:nvSpPr>
              <p:cNvPr id="36" name="Oval 35"/>
              <p:cNvSpPr/>
              <p:nvPr/>
            </p:nvSpPr>
            <p:spPr>
              <a:xfrm>
                <a:off x="355636" y="3340358"/>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348" y="3442634"/>
              <a:ext cx="1132952" cy="1132952"/>
            </a:xfrm>
            <a:prstGeom prst="rect">
              <a:avLst/>
            </a:prstGeom>
          </p:spPr>
        </p:pic>
      </p:grpSp>
      <p:grpSp>
        <p:nvGrpSpPr>
          <p:cNvPr id="37" name="Group 36"/>
          <p:cNvGrpSpPr/>
          <p:nvPr/>
        </p:nvGrpSpPr>
        <p:grpSpPr>
          <a:xfrm>
            <a:off x="965238" y="4784027"/>
            <a:ext cx="9026489" cy="1319019"/>
            <a:chOff x="355636" y="4784025"/>
            <a:chExt cx="9026489" cy="1319019"/>
          </a:xfrm>
        </p:grpSpPr>
        <p:grpSp>
          <p:nvGrpSpPr>
            <p:cNvPr id="38" name="Manipulation"/>
            <p:cNvGrpSpPr/>
            <p:nvPr/>
          </p:nvGrpSpPr>
          <p:grpSpPr>
            <a:xfrm>
              <a:off x="355636" y="4784025"/>
              <a:ext cx="9026489" cy="1309895"/>
              <a:chOff x="355636" y="4784025"/>
              <a:chExt cx="9026489" cy="1309895"/>
            </a:xfrm>
          </p:grpSpPr>
          <p:sp>
            <p:nvSpPr>
              <p:cNvPr id="40" name="TextBox 39"/>
              <p:cNvSpPr txBox="1"/>
              <p:nvPr/>
            </p:nvSpPr>
            <p:spPr>
              <a:xfrm>
                <a:off x="1803401" y="5064658"/>
                <a:ext cx="7578724"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Financial Hardship</a:t>
                </a:r>
              </a:p>
            </p:txBody>
          </p:sp>
          <p:sp>
            <p:nvSpPr>
              <p:cNvPr id="41" name="Oval 40"/>
              <p:cNvSpPr/>
              <p:nvPr/>
            </p:nvSpPr>
            <p:spPr>
              <a:xfrm>
                <a:off x="355636" y="4784025"/>
                <a:ext cx="1442424" cy="13098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468" y="4810332"/>
              <a:ext cx="1292712" cy="1292712"/>
            </a:xfrm>
            <a:prstGeom prst="rect">
              <a:avLst/>
            </a:prstGeom>
          </p:spPr>
        </p:pic>
      </p:grpSp>
    </p:spTree>
    <p:extLst>
      <p:ext uri="{BB962C8B-B14F-4D97-AF65-F5344CB8AC3E}">
        <p14:creationId xmlns:p14="http://schemas.microsoft.com/office/powerpoint/2010/main" val="2627135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0781" y="1766068"/>
            <a:ext cx="509207" cy="2246769"/>
          </a:xfrm>
          <a:prstGeom prst="rect">
            <a:avLst/>
          </a:prstGeom>
          <a:noFill/>
        </p:spPr>
        <p:txBody>
          <a:bodyPr wrap="square" rtlCol="0">
            <a:spAutoFit/>
          </a:bodyPr>
          <a:lstStyle/>
          <a:p>
            <a:r>
              <a:rPr lang="en-US" sz="14000" dirty="0">
                <a:solidFill>
                  <a:schemeClr val="bg1">
                    <a:lumMod val="65000"/>
                  </a:schemeClr>
                </a:solidFill>
                <a:latin typeface="Lucida Bright" panose="02040602050505020304" pitchFamily="18" charset="0"/>
              </a:rPr>
              <a:t>“</a:t>
            </a:r>
          </a:p>
        </p:txBody>
      </p:sp>
      <p:sp>
        <p:nvSpPr>
          <p:cNvPr id="6" name="TextBox 5"/>
          <p:cNvSpPr txBox="1"/>
          <p:nvPr/>
        </p:nvSpPr>
        <p:spPr>
          <a:xfrm>
            <a:off x="4472381" y="3589795"/>
            <a:ext cx="1367665" cy="2400657"/>
          </a:xfrm>
          <a:prstGeom prst="rect">
            <a:avLst/>
          </a:prstGeom>
          <a:noFill/>
        </p:spPr>
        <p:txBody>
          <a:bodyPr wrap="square" rtlCol="0">
            <a:spAutoFit/>
          </a:bodyPr>
          <a:lstStyle/>
          <a:p>
            <a:r>
              <a:rPr lang="en-US" sz="15000" dirty="0">
                <a:solidFill>
                  <a:schemeClr val="bg1">
                    <a:lumMod val="65000"/>
                  </a:schemeClr>
                </a:solidFill>
                <a:latin typeface="Lucida Bright" panose="02040602050505020304" pitchFamily="18" charset="0"/>
              </a:rPr>
              <a:t>”</a:t>
            </a:r>
          </a:p>
        </p:txBody>
      </p:sp>
      <p:sp>
        <p:nvSpPr>
          <p:cNvPr id="4" name="TextBox 3"/>
          <p:cNvSpPr txBox="1"/>
          <p:nvPr/>
        </p:nvSpPr>
        <p:spPr>
          <a:xfrm>
            <a:off x="1542893" y="2201603"/>
            <a:ext cx="7226643" cy="2298065"/>
          </a:xfrm>
          <a:prstGeom prst="rect">
            <a:avLst/>
          </a:prstGeom>
          <a:noFill/>
        </p:spPr>
        <p:txBody>
          <a:bodyPr wrap="square" rtlCol="0">
            <a:spAutoFit/>
          </a:bodyPr>
          <a:lstStyle/>
          <a:p>
            <a:pPr>
              <a:lnSpc>
                <a:spcPts val="4300"/>
              </a:lnSpc>
              <a:spcAft>
                <a:spcPts val="3000"/>
              </a:spcAft>
            </a:pPr>
            <a:r>
              <a:rPr lang="en-US" sz="3000" dirty="0">
                <a:solidFill>
                  <a:schemeClr val="tx2"/>
                </a:solidFill>
                <a:latin typeface="Century Gothic" panose="020B0502020202020204" pitchFamily="34" charset="0"/>
              </a:rPr>
              <a:t>a</a:t>
            </a:r>
            <a:r>
              <a:rPr lang="en-US" sz="3000" dirty="0">
                <a:latin typeface="Century Gothic" panose="020B0502020202020204" pitchFamily="34" charset="0"/>
              </a:rPr>
              <a:t> </a:t>
            </a:r>
            <a:r>
              <a:rPr lang="en-US" sz="3000" b="1" dirty="0">
                <a:solidFill>
                  <a:schemeClr val="accent1"/>
                </a:solidFill>
                <a:latin typeface="Century Gothic" panose="020B0502020202020204" pitchFamily="34" charset="0"/>
              </a:rPr>
              <a:t>pattern </a:t>
            </a:r>
            <a:r>
              <a:rPr lang="en-US" sz="3000" dirty="0">
                <a:latin typeface="Century Gothic" panose="020B0502020202020204" pitchFamily="34" charset="0"/>
              </a:rPr>
              <a:t>of abusive behavior </a:t>
            </a:r>
            <a:r>
              <a:rPr lang="en-US" sz="3000" dirty="0">
                <a:solidFill>
                  <a:schemeClr val="tx2"/>
                </a:solidFill>
                <a:latin typeface="Century Gothic" panose="020B0502020202020204" pitchFamily="34" charset="0"/>
              </a:rPr>
              <a:t>used </a:t>
            </a:r>
            <a:br>
              <a:rPr lang="en-US" sz="3000" dirty="0">
                <a:solidFill>
                  <a:schemeClr val="tx2"/>
                </a:solidFill>
                <a:latin typeface="Century Gothic" panose="020B0502020202020204" pitchFamily="34" charset="0"/>
              </a:rPr>
            </a:br>
            <a:r>
              <a:rPr lang="en-US" sz="3000" dirty="0">
                <a:solidFill>
                  <a:schemeClr val="tx2"/>
                </a:solidFill>
                <a:latin typeface="Century Gothic" panose="020B0502020202020204" pitchFamily="34" charset="0"/>
              </a:rPr>
              <a:t>by one partner to </a:t>
            </a:r>
            <a:r>
              <a:rPr lang="en-US" sz="3000" b="1" dirty="0">
                <a:solidFill>
                  <a:schemeClr val="accent1"/>
                </a:solidFill>
                <a:latin typeface="Century Gothic" panose="020B0502020202020204" pitchFamily="34" charset="0"/>
              </a:rPr>
              <a:t>gain or maintain power and control</a:t>
            </a:r>
            <a:r>
              <a:rPr lang="en-US" sz="3000" dirty="0">
                <a:solidFill>
                  <a:schemeClr val="accent1"/>
                </a:solidFill>
                <a:latin typeface="Century Gothic" panose="020B0502020202020204" pitchFamily="34" charset="0"/>
              </a:rPr>
              <a:t> </a:t>
            </a:r>
            <a:r>
              <a:rPr lang="en-US" sz="3000" dirty="0">
                <a:solidFill>
                  <a:schemeClr val="tx2"/>
                </a:solidFill>
                <a:latin typeface="Century Gothic" panose="020B0502020202020204" pitchFamily="34" charset="0"/>
              </a:rPr>
              <a:t>over another intimate partner</a:t>
            </a:r>
          </a:p>
        </p:txBody>
      </p:sp>
      <p:sp>
        <p:nvSpPr>
          <p:cNvPr id="8" name="Rectangle 7"/>
          <p:cNvSpPr/>
          <p:nvPr/>
        </p:nvSpPr>
        <p:spPr>
          <a:xfrm>
            <a:off x="429781" y="6260931"/>
            <a:ext cx="3296061" cy="307777"/>
          </a:xfrm>
          <a:prstGeom prst="rect">
            <a:avLst/>
          </a:prstGeom>
        </p:spPr>
        <p:txBody>
          <a:bodyPr wrap="square">
            <a:spAutoFit/>
          </a:bodyPr>
          <a:lstStyle/>
          <a:p>
            <a:r>
              <a:rPr lang="en-US" sz="1400" i="1" dirty="0">
                <a:solidFill>
                  <a:schemeClr val="tx2"/>
                </a:solidFill>
                <a:latin typeface="Century Gothic" panose="020B0502020202020204" pitchFamily="34" charset="0"/>
              </a:rPr>
              <a:t>US Department of Justice, 2012</a:t>
            </a:r>
          </a:p>
        </p:txBody>
      </p:sp>
      <p:sp>
        <p:nvSpPr>
          <p:cNvPr id="2" name="Rectangle 1"/>
          <p:cNvSpPr/>
          <p:nvPr/>
        </p:nvSpPr>
        <p:spPr>
          <a:xfrm>
            <a:off x="895525" y="1048027"/>
            <a:ext cx="5998758" cy="515526"/>
          </a:xfrm>
          <a:prstGeom prst="rect">
            <a:avLst/>
          </a:prstGeom>
        </p:spPr>
        <p:txBody>
          <a:bodyPr wrap="none">
            <a:spAutoFit/>
          </a:bodyPr>
          <a:lstStyle/>
          <a:p>
            <a:pPr>
              <a:lnSpc>
                <a:spcPts val="3263"/>
              </a:lnSpc>
              <a:spcAft>
                <a:spcPts val="1013"/>
              </a:spcAft>
            </a:pPr>
            <a:r>
              <a:rPr lang="en-US" sz="3500" dirty="0">
                <a:solidFill>
                  <a:schemeClr val="tx2"/>
                </a:solidFill>
                <a:latin typeface="Century Gothic" panose="020B0502020202020204" pitchFamily="34" charset="0"/>
              </a:rPr>
              <a:t>Intimate Partner Abuse is…</a:t>
            </a:r>
          </a:p>
        </p:txBody>
      </p:sp>
    </p:spTree>
    <p:extLst>
      <p:ext uri="{BB962C8B-B14F-4D97-AF65-F5344CB8AC3E}">
        <p14:creationId xmlns:p14="http://schemas.microsoft.com/office/powerpoint/2010/main" val="40995090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6849" y="5781794"/>
            <a:ext cx="1588577" cy="369332"/>
          </a:xfrm>
          <a:prstGeom prst="rect">
            <a:avLst/>
          </a:prstGeom>
          <a:noFill/>
        </p:spPr>
        <p:txBody>
          <a:bodyPr wrap="square" rtlCol="0">
            <a:spAutoFit/>
          </a:bodyPr>
          <a:lstStyle/>
          <a:p>
            <a:pPr algn="ctr"/>
            <a:r>
              <a:rPr lang="en-US" dirty="0">
                <a:solidFill>
                  <a:schemeClr val="tx2"/>
                </a:solidFill>
                <a:latin typeface="+mj-lt"/>
                <a:ea typeface="Verdana" panose="020B0604030504040204" pitchFamily="34" charset="0"/>
                <a:cs typeface="Verdana" panose="020B0604030504040204" pitchFamily="34" charset="0"/>
              </a:rPr>
              <a:t>n = 1479</a:t>
            </a:r>
          </a:p>
        </p:txBody>
      </p:sp>
      <p:sp>
        <p:nvSpPr>
          <p:cNvPr id="3" name="TextBox 2"/>
          <p:cNvSpPr txBox="1"/>
          <p:nvPr/>
        </p:nvSpPr>
        <p:spPr>
          <a:xfrm>
            <a:off x="1103735" y="1920181"/>
            <a:ext cx="7879120" cy="892552"/>
          </a:xfrm>
          <a:prstGeom prst="rect">
            <a:avLst/>
          </a:prstGeom>
          <a:noFill/>
        </p:spPr>
        <p:txBody>
          <a:bodyPr wrap="square" rtlCol="0">
            <a:spAutoFit/>
          </a:bodyPr>
          <a:lstStyle/>
          <a:p>
            <a:r>
              <a:rPr lang="en-US" sz="2600" dirty="0">
                <a:solidFill>
                  <a:schemeClr val="tx2"/>
                </a:solidFill>
                <a:latin typeface="+mj-lt"/>
                <a:ea typeface="Verdana" panose="020B0604030504040204" pitchFamily="34" charset="0"/>
                <a:cs typeface="Verdana" panose="020B0604030504040204" pitchFamily="34" charset="0"/>
              </a:rPr>
              <a:t>Has your credit report or credit score been hurt by the actions of an intimate partner?</a:t>
            </a:r>
          </a:p>
        </p:txBody>
      </p:sp>
      <p:graphicFrame>
        <p:nvGraphicFramePr>
          <p:cNvPr id="4" name="Chart 3"/>
          <p:cNvGraphicFramePr/>
          <p:nvPr>
            <p:extLst>
              <p:ext uri="{D42A27DB-BD31-4B8C-83A1-F6EECF244321}">
                <p14:modId xmlns:p14="http://schemas.microsoft.com/office/powerpoint/2010/main" val="2841091900"/>
              </p:ext>
            </p:extLst>
          </p:nvPr>
        </p:nvGraphicFramePr>
        <p:xfrm>
          <a:off x="2015475" y="2812733"/>
          <a:ext cx="4848225" cy="298161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262738" y="3510700"/>
            <a:ext cx="1498169" cy="605230"/>
          </a:xfrm>
          <a:prstGeom prst="rect">
            <a:avLst/>
          </a:prstGeom>
          <a:noFill/>
        </p:spPr>
        <p:txBody>
          <a:bodyPr wrap="square" rtlCol="0">
            <a:spAutoFit/>
          </a:bodyPr>
          <a:lstStyle/>
          <a:p>
            <a:pPr algn="ctr"/>
            <a:r>
              <a:rPr lang="en-US" sz="3333" dirty="0">
                <a:solidFill>
                  <a:schemeClr val="bg1"/>
                </a:solidFill>
                <a:latin typeface="+mj-lt"/>
                <a:ea typeface="Verdana" panose="020B0604030504040204" pitchFamily="34" charset="0"/>
                <a:cs typeface="Verdana" panose="020B0604030504040204" pitchFamily="34" charset="0"/>
              </a:rPr>
              <a:t>46%</a:t>
            </a:r>
          </a:p>
        </p:txBody>
      </p:sp>
      <p:sp>
        <p:nvSpPr>
          <p:cNvPr id="7" name="Rectangle 6"/>
          <p:cNvSpPr/>
          <p:nvPr/>
        </p:nvSpPr>
        <p:spPr>
          <a:xfrm>
            <a:off x="5886693" y="5478782"/>
            <a:ext cx="3257307" cy="1323439"/>
          </a:xfrm>
          <a:prstGeom prst="rect">
            <a:avLst/>
          </a:prstGeom>
        </p:spPr>
        <p:txBody>
          <a:bodyPr wrap="square">
            <a:spAutoFit/>
          </a:bodyPr>
          <a:lstStyle/>
          <a:p>
            <a:r>
              <a:rPr lang="en-US" sz="2000" dirty="0">
                <a:solidFill>
                  <a:schemeClr val="tx2"/>
                </a:solidFill>
                <a:latin typeface="+mj-lt"/>
                <a:ea typeface="Verdana" panose="020B0604030504040204" pitchFamily="34" charset="0"/>
                <a:cs typeface="Verdana" panose="020B0604030504040204" pitchFamily="34" charset="0"/>
              </a:rPr>
              <a:t>Note: 14% of those coded “no” said they were “unsure” about whether their credit had been hurt.</a:t>
            </a:r>
          </a:p>
        </p:txBody>
      </p:sp>
      <p:grpSp>
        <p:nvGrpSpPr>
          <p:cNvPr id="8" name="Fraud"/>
          <p:cNvGrpSpPr/>
          <p:nvPr/>
        </p:nvGrpSpPr>
        <p:grpSpPr>
          <a:xfrm>
            <a:off x="827558" y="395330"/>
            <a:ext cx="7703969" cy="1309895"/>
            <a:chOff x="356719" y="1896692"/>
            <a:chExt cx="7703969" cy="1309895"/>
          </a:xfrm>
        </p:grpSpPr>
        <p:sp>
          <p:nvSpPr>
            <p:cNvPr id="9" name="Oval 8"/>
            <p:cNvSpPr/>
            <p:nvPr/>
          </p:nvSpPr>
          <p:spPr>
            <a:xfrm>
              <a:off x="356719" y="1896692"/>
              <a:ext cx="1442424" cy="1309895"/>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03401" y="2176008"/>
              <a:ext cx="6257287"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Credit Report Problems</a:t>
              </a:r>
            </a:p>
          </p:txBody>
        </p:sp>
      </p:gr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29095" y="547576"/>
            <a:ext cx="962025" cy="962025"/>
          </a:xfrm>
          <a:prstGeom prst="rect">
            <a:avLst/>
          </a:prstGeom>
        </p:spPr>
      </p:pic>
      <p:sp>
        <p:nvSpPr>
          <p:cNvPr id="13" name="TextBox 12"/>
          <p:cNvSpPr txBox="1"/>
          <p:nvPr/>
        </p:nvSpPr>
        <p:spPr>
          <a:xfrm>
            <a:off x="857538" y="6405023"/>
            <a:ext cx="6172655" cy="307777"/>
          </a:xfrm>
          <a:prstGeom prst="rect">
            <a:avLst/>
          </a:prstGeom>
          <a:noFill/>
        </p:spPr>
        <p:txBody>
          <a:bodyPr wrap="square" rtlCol="0">
            <a:spAutoFit/>
          </a:bodyPr>
          <a:lstStyle/>
          <a:p>
            <a:r>
              <a:rPr lang="en-US" sz="1400" i="1" dirty="0">
                <a:solidFill>
                  <a:schemeClr val="tx2"/>
                </a:solidFill>
              </a:rPr>
              <a:t>Adams &amp; </a:t>
            </a:r>
            <a:r>
              <a:rPr lang="en-US" sz="1400" i="1" dirty="0" err="1">
                <a:solidFill>
                  <a:schemeClr val="tx2"/>
                </a:solidFill>
              </a:rPr>
              <a:t>Littwin</a:t>
            </a:r>
            <a:r>
              <a:rPr lang="en-US" sz="1400" i="1" dirty="0">
                <a:solidFill>
                  <a:schemeClr val="tx2"/>
                </a:solidFill>
              </a:rPr>
              <a:t>, in progress</a:t>
            </a:r>
          </a:p>
        </p:txBody>
      </p:sp>
    </p:spTree>
    <p:extLst>
      <p:ext uri="{BB962C8B-B14F-4D97-AF65-F5344CB8AC3E}">
        <p14:creationId xmlns:p14="http://schemas.microsoft.com/office/powerpoint/2010/main" val="38361798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03735" y="1920181"/>
            <a:ext cx="7879120" cy="892552"/>
          </a:xfrm>
          <a:prstGeom prst="rect">
            <a:avLst/>
          </a:prstGeom>
          <a:noFill/>
        </p:spPr>
        <p:txBody>
          <a:bodyPr wrap="square" rtlCol="0">
            <a:spAutoFit/>
          </a:bodyPr>
          <a:lstStyle/>
          <a:p>
            <a:r>
              <a:rPr lang="en-US" sz="2600" dirty="0">
                <a:solidFill>
                  <a:schemeClr val="tx2"/>
                </a:solidFill>
                <a:latin typeface="+mj-lt"/>
                <a:ea typeface="Verdana" panose="020B0604030504040204" pitchFamily="34" charset="0"/>
                <a:cs typeface="Verdana" panose="020B0604030504040204" pitchFamily="34" charset="0"/>
              </a:rPr>
              <a:t>Has your credit report or credit score been hurt by the actions of an intimate partner?</a:t>
            </a:r>
          </a:p>
        </p:txBody>
      </p:sp>
      <p:sp>
        <p:nvSpPr>
          <p:cNvPr id="5" name="TextBox 4"/>
          <p:cNvSpPr txBox="1"/>
          <p:nvPr/>
        </p:nvSpPr>
        <p:spPr>
          <a:xfrm>
            <a:off x="3262738" y="3510700"/>
            <a:ext cx="1498169" cy="605230"/>
          </a:xfrm>
          <a:prstGeom prst="rect">
            <a:avLst/>
          </a:prstGeom>
          <a:noFill/>
        </p:spPr>
        <p:txBody>
          <a:bodyPr wrap="square" rtlCol="0">
            <a:spAutoFit/>
          </a:bodyPr>
          <a:lstStyle/>
          <a:p>
            <a:pPr algn="ctr"/>
            <a:r>
              <a:rPr lang="en-US" sz="3333" dirty="0">
                <a:solidFill>
                  <a:schemeClr val="bg1"/>
                </a:solidFill>
                <a:latin typeface="+mj-lt"/>
                <a:ea typeface="Verdana" panose="020B0604030504040204" pitchFamily="34" charset="0"/>
                <a:cs typeface="Verdana" panose="020B0604030504040204" pitchFamily="34" charset="0"/>
              </a:rPr>
              <a:t>46%</a:t>
            </a:r>
          </a:p>
        </p:txBody>
      </p:sp>
      <p:grpSp>
        <p:nvGrpSpPr>
          <p:cNvPr id="8" name="Fraud"/>
          <p:cNvGrpSpPr/>
          <p:nvPr/>
        </p:nvGrpSpPr>
        <p:grpSpPr>
          <a:xfrm>
            <a:off x="827558" y="395330"/>
            <a:ext cx="7703969" cy="1309895"/>
            <a:chOff x="356719" y="1896692"/>
            <a:chExt cx="7703969" cy="1309895"/>
          </a:xfrm>
        </p:grpSpPr>
        <p:sp>
          <p:nvSpPr>
            <p:cNvPr id="9" name="Oval 8"/>
            <p:cNvSpPr/>
            <p:nvPr/>
          </p:nvSpPr>
          <p:spPr>
            <a:xfrm>
              <a:off x="356719" y="1896692"/>
              <a:ext cx="1442424" cy="1309895"/>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03401" y="2176008"/>
              <a:ext cx="6257287"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Credit Report Problems</a:t>
              </a:r>
            </a:p>
          </p:txBody>
        </p:sp>
      </p:gr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29095" y="547576"/>
            <a:ext cx="962025" cy="962025"/>
          </a:xfrm>
          <a:prstGeom prst="rect">
            <a:avLst/>
          </a:prstGeom>
        </p:spPr>
      </p:pic>
      <p:sp>
        <p:nvSpPr>
          <p:cNvPr id="13" name="TextBox 12"/>
          <p:cNvSpPr txBox="1"/>
          <p:nvPr/>
        </p:nvSpPr>
        <p:spPr>
          <a:xfrm>
            <a:off x="857538" y="6405023"/>
            <a:ext cx="6172655" cy="307777"/>
          </a:xfrm>
          <a:prstGeom prst="rect">
            <a:avLst/>
          </a:prstGeom>
          <a:noFill/>
        </p:spPr>
        <p:txBody>
          <a:bodyPr wrap="square" rtlCol="0">
            <a:spAutoFit/>
          </a:bodyPr>
          <a:lstStyle/>
          <a:p>
            <a:r>
              <a:rPr lang="en-US" sz="1400" i="1" dirty="0">
                <a:solidFill>
                  <a:schemeClr val="tx2"/>
                </a:solidFill>
              </a:rPr>
              <a:t>Adams &amp; </a:t>
            </a:r>
            <a:r>
              <a:rPr lang="en-US" sz="1400" i="1" dirty="0" err="1">
                <a:solidFill>
                  <a:schemeClr val="tx2"/>
                </a:solidFill>
              </a:rPr>
              <a:t>Littwin</a:t>
            </a:r>
            <a:r>
              <a:rPr lang="en-US" sz="1400" i="1" dirty="0">
                <a:solidFill>
                  <a:schemeClr val="tx2"/>
                </a:solidFill>
              </a:rPr>
              <a:t>, in progress</a:t>
            </a:r>
          </a:p>
        </p:txBody>
      </p:sp>
      <p:grpSp>
        <p:nvGrpSpPr>
          <p:cNvPr id="12" name="Group 11"/>
          <p:cNvGrpSpPr/>
          <p:nvPr/>
        </p:nvGrpSpPr>
        <p:grpSpPr>
          <a:xfrm>
            <a:off x="2175373" y="2663872"/>
            <a:ext cx="4996766" cy="3657600"/>
            <a:chOff x="3048513" y="2663872"/>
            <a:chExt cx="4996766" cy="3657600"/>
          </a:xfrm>
        </p:grpSpPr>
        <p:pic>
          <p:nvPicPr>
            <p:cNvPr id="14" name="Picture 13"/>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48513" y="2663872"/>
              <a:ext cx="3657600" cy="3657600"/>
            </a:xfrm>
            <a:prstGeom prst="rect">
              <a:avLst/>
            </a:prstGeom>
          </p:spPr>
        </p:pic>
        <p:pic>
          <p:nvPicPr>
            <p:cNvPr id="15" name="Picture 14"/>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70581" y="5546660"/>
              <a:ext cx="457200" cy="457200"/>
            </a:xfrm>
            <a:prstGeom prst="rect">
              <a:avLst/>
            </a:prstGeom>
          </p:spPr>
        </p:pic>
        <p:sp>
          <p:nvSpPr>
            <p:cNvPr id="16" name="TextBox 15"/>
            <p:cNvSpPr txBox="1"/>
            <p:nvPr/>
          </p:nvSpPr>
          <p:spPr>
            <a:xfrm>
              <a:off x="5754921" y="3403325"/>
              <a:ext cx="2290358" cy="2462213"/>
            </a:xfrm>
            <a:prstGeom prst="rect">
              <a:avLst/>
            </a:prstGeom>
            <a:noFill/>
          </p:spPr>
          <p:txBody>
            <a:bodyPr wrap="square" rtlCol="0">
              <a:spAutoFit/>
            </a:bodyPr>
            <a:lstStyle/>
            <a:p>
              <a:r>
                <a:rPr lang="en-US" sz="2200" dirty="0">
                  <a:solidFill>
                    <a:schemeClr val="accent2"/>
                  </a:solidFill>
                </a:rPr>
                <a:t>Women with coerced debt were </a:t>
              </a:r>
              <a:r>
                <a:rPr lang="en-US" sz="2200" b="1" dirty="0">
                  <a:solidFill>
                    <a:schemeClr val="accent2"/>
                  </a:solidFill>
                </a:rPr>
                <a:t>8 times more likely </a:t>
              </a:r>
              <a:r>
                <a:rPr lang="en-US" sz="2200" dirty="0">
                  <a:solidFill>
                    <a:schemeClr val="accent2"/>
                  </a:solidFill>
                </a:rPr>
                <a:t>to have their credit hurt by an abusive partner.</a:t>
              </a:r>
            </a:p>
          </p:txBody>
        </p:sp>
      </p:grpSp>
    </p:spTree>
    <p:extLst>
      <p:ext uri="{BB962C8B-B14F-4D97-AF65-F5344CB8AC3E}">
        <p14:creationId xmlns:p14="http://schemas.microsoft.com/office/powerpoint/2010/main" val="9814247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04219" y="207134"/>
            <a:ext cx="1936059" cy="1936059"/>
          </a:xfrm>
          <a:prstGeom prst="rect">
            <a:avLst/>
          </a:prstGeom>
        </p:spPr>
      </p:pic>
      <p:pic>
        <p:nvPicPr>
          <p:cNvPr id="4" name="Picture 3"/>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6286500" y="3460136"/>
            <a:ext cx="2243886" cy="2243886"/>
          </a:xfrm>
          <a:prstGeom prst="rect">
            <a:avLst/>
          </a:prstGeom>
        </p:spPr>
      </p:pic>
      <p:pic>
        <p:nvPicPr>
          <p:cNvPr id="5" name="Picture 4"/>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72699">
            <a:off x="3698622" y="5201636"/>
            <a:ext cx="1395663" cy="1395663"/>
          </a:xfrm>
          <a:prstGeom prst="rect">
            <a:avLst/>
          </a:prstGeom>
        </p:spPr>
      </p:pic>
      <p:pic>
        <p:nvPicPr>
          <p:cNvPr id="6" name="Picture 5"/>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32510" y="276509"/>
            <a:ext cx="1599175" cy="1599175"/>
          </a:xfrm>
          <a:prstGeom prst="rect">
            <a:avLst/>
          </a:prstGeom>
        </p:spPr>
      </p:pic>
      <p:pic>
        <p:nvPicPr>
          <p:cNvPr id="7" name="Picture 6"/>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14994" y="3158352"/>
            <a:ext cx="1730563" cy="1730563"/>
          </a:xfrm>
          <a:prstGeom prst="rect">
            <a:avLst/>
          </a:prstGeom>
        </p:spPr>
      </p:pic>
      <p:sp>
        <p:nvSpPr>
          <p:cNvPr id="8" name="TextBox 7"/>
          <p:cNvSpPr txBox="1"/>
          <p:nvPr/>
        </p:nvSpPr>
        <p:spPr>
          <a:xfrm>
            <a:off x="1200920" y="1763110"/>
            <a:ext cx="6572055" cy="2246769"/>
          </a:xfrm>
          <a:prstGeom prst="rect">
            <a:avLst/>
          </a:prstGeom>
          <a:noFill/>
        </p:spPr>
        <p:txBody>
          <a:bodyPr wrap="square" rtlCol="0">
            <a:spAutoFit/>
          </a:bodyPr>
          <a:lstStyle/>
          <a:p>
            <a:pPr algn="ctr"/>
            <a:r>
              <a:rPr lang="en-US" sz="7000" b="1" dirty="0" smtClean="0">
                <a:solidFill>
                  <a:schemeClr val="accent1"/>
                </a:solidFill>
                <a:effectLst>
                  <a:outerShdw blurRad="38100" dist="38100" dir="2700000" algn="tl">
                    <a:srgbClr val="000000">
                      <a:alpha val="43137"/>
                    </a:srgbClr>
                  </a:outerShdw>
                </a:effectLst>
              </a:rPr>
              <a:t>Good</a:t>
            </a:r>
            <a:br>
              <a:rPr lang="en-US" sz="7000" b="1" dirty="0" smtClean="0">
                <a:solidFill>
                  <a:schemeClr val="accent1"/>
                </a:solidFill>
                <a:effectLst>
                  <a:outerShdw blurRad="38100" dist="38100" dir="2700000" algn="tl">
                    <a:srgbClr val="000000">
                      <a:alpha val="43137"/>
                    </a:srgbClr>
                  </a:outerShdw>
                </a:effectLst>
              </a:rPr>
            </a:br>
            <a:r>
              <a:rPr lang="en-US" sz="7000" b="1" dirty="0" smtClean="0">
                <a:solidFill>
                  <a:schemeClr val="accent1"/>
                </a:solidFill>
                <a:effectLst>
                  <a:outerShdw blurRad="38100" dist="38100" dir="2700000" algn="tl">
                    <a:srgbClr val="000000">
                      <a:alpha val="43137"/>
                    </a:srgbClr>
                  </a:outerShdw>
                </a:effectLst>
              </a:rPr>
              <a:t>Credit</a:t>
            </a:r>
            <a:endParaRPr lang="en-US" sz="7000" b="1" dirty="0">
              <a:solidFill>
                <a:schemeClr val="accent1"/>
              </a:solidFill>
              <a:effectLst>
                <a:outerShdw blurRad="38100" dist="38100" dir="2700000" algn="tl">
                  <a:srgbClr val="000000">
                    <a:alpha val="43137"/>
                  </a:srgbClr>
                </a:outerShdw>
              </a:effectLst>
            </a:endParaRPr>
          </a:p>
        </p:txBody>
      </p:sp>
      <p:cxnSp>
        <p:nvCxnSpPr>
          <p:cNvPr id="10" name="Straight Connector 9"/>
          <p:cNvCxnSpPr/>
          <p:nvPr/>
        </p:nvCxnSpPr>
        <p:spPr>
          <a:xfrm flipH="1" flipV="1">
            <a:off x="2959768" y="1317672"/>
            <a:ext cx="616490" cy="558012"/>
          </a:xfrm>
          <a:prstGeom prst="line">
            <a:avLst/>
          </a:prstGeom>
          <a:ln w="38100">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558589" y="1190909"/>
            <a:ext cx="1227222" cy="1117524"/>
          </a:xfrm>
          <a:prstGeom prst="line">
            <a:avLst/>
          </a:prstGeom>
          <a:ln w="38100">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87189" y="3222833"/>
            <a:ext cx="998622" cy="988220"/>
          </a:xfrm>
          <a:prstGeom prst="line">
            <a:avLst/>
          </a:prstGeom>
          <a:ln w="38100">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592772" y="3900695"/>
            <a:ext cx="34488" cy="988220"/>
          </a:xfrm>
          <a:prstGeom prst="line">
            <a:avLst/>
          </a:prstGeom>
          <a:ln w="38100">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245558" y="2886494"/>
            <a:ext cx="1159929" cy="953242"/>
          </a:xfrm>
          <a:prstGeom prst="line">
            <a:avLst/>
          </a:prstGeom>
          <a:ln w="38100">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5508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00920" y="1763110"/>
            <a:ext cx="6572055" cy="2246769"/>
          </a:xfrm>
          <a:prstGeom prst="rect">
            <a:avLst/>
          </a:prstGeom>
          <a:noFill/>
        </p:spPr>
        <p:txBody>
          <a:bodyPr wrap="square" rtlCol="0">
            <a:spAutoFit/>
          </a:bodyPr>
          <a:lstStyle/>
          <a:p>
            <a:pPr algn="ctr"/>
            <a:r>
              <a:rPr lang="en-US" sz="7000" b="1" dirty="0" smtClean="0">
                <a:solidFill>
                  <a:schemeClr val="accent1"/>
                </a:solidFill>
                <a:effectLst>
                  <a:outerShdw blurRad="38100" dist="38100" dir="2700000" algn="tl">
                    <a:srgbClr val="000000">
                      <a:alpha val="43137"/>
                    </a:srgbClr>
                  </a:outerShdw>
                </a:effectLst>
              </a:rPr>
              <a:t>Good</a:t>
            </a:r>
            <a:br>
              <a:rPr lang="en-US" sz="7000" b="1" dirty="0" smtClean="0">
                <a:solidFill>
                  <a:schemeClr val="accent1"/>
                </a:solidFill>
                <a:effectLst>
                  <a:outerShdw blurRad="38100" dist="38100" dir="2700000" algn="tl">
                    <a:srgbClr val="000000">
                      <a:alpha val="43137"/>
                    </a:srgbClr>
                  </a:outerShdw>
                </a:effectLst>
              </a:rPr>
            </a:br>
            <a:r>
              <a:rPr lang="en-US" sz="7000" b="1" dirty="0" smtClean="0">
                <a:solidFill>
                  <a:schemeClr val="accent1"/>
                </a:solidFill>
                <a:effectLst>
                  <a:outerShdw blurRad="38100" dist="38100" dir="2700000" algn="tl">
                    <a:srgbClr val="000000">
                      <a:alpha val="43137"/>
                    </a:srgbClr>
                  </a:outerShdw>
                </a:effectLst>
              </a:rPr>
              <a:t>Credit</a:t>
            </a:r>
            <a:endParaRPr lang="en-US" sz="7000" b="1" dirty="0">
              <a:solidFill>
                <a:schemeClr val="accent1"/>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5228" b="23368" l="5251" r="19599">
                        <a14:foregroundMark x1="12471" y1="19515" x2="12471" y2="19515"/>
                        <a14:foregroundMark x1="9098" y1="18485" x2="9098" y2="18485"/>
                        <a14:foregroundMark x1="8627" y1="20788" x2="8627" y2="20788"/>
                        <a14:foregroundMark x1="15686" y1="17455" x2="15686" y2="17455"/>
                        <a14:foregroundMark x1="16784" y1="20424" x2="16784" y2="20424"/>
                        <a14:foregroundMark x1="13882" y1="18303" x2="13882" y2="18303"/>
                        <a14:foregroundMark x1="7529" y1="18121" x2="7529" y2="18121"/>
                      </a14:backgroundRemoval>
                    </a14:imgEffect>
                  </a14:imgLayer>
                </a14:imgProps>
              </a:ext>
              <a:ext uri="{28A0092B-C50C-407E-A947-70E740481C1C}">
                <a14:useLocalDpi xmlns:a14="http://schemas.microsoft.com/office/drawing/2010/main" val="0"/>
              </a:ext>
            </a:extLst>
          </a:blip>
          <a:srcRect l="3457" t="14210" r="78607" b="75614"/>
          <a:stretch/>
        </p:blipFill>
        <p:spPr>
          <a:xfrm rot="6708252">
            <a:off x="2000898" y="1246335"/>
            <a:ext cx="4808608" cy="3530366"/>
          </a:xfrm>
          <a:prstGeom prst="rect">
            <a:avLst/>
          </a:prstGeom>
        </p:spPr>
      </p:pic>
      <p:grpSp>
        <p:nvGrpSpPr>
          <p:cNvPr id="2" name="Group 1"/>
          <p:cNvGrpSpPr/>
          <p:nvPr/>
        </p:nvGrpSpPr>
        <p:grpSpPr>
          <a:xfrm>
            <a:off x="1204219" y="207134"/>
            <a:ext cx="2372039" cy="1936059"/>
            <a:chOff x="1204219" y="207134"/>
            <a:chExt cx="2372039" cy="1936059"/>
          </a:xfrm>
        </p:grpSpPr>
        <p:pic>
          <p:nvPicPr>
            <p:cNvPr id="3" name="Picture 2"/>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04219" y="207134"/>
              <a:ext cx="1936059" cy="1936059"/>
            </a:xfrm>
            <a:prstGeom prst="rect">
              <a:avLst/>
            </a:prstGeom>
          </p:spPr>
        </p:pic>
        <p:cxnSp>
          <p:nvCxnSpPr>
            <p:cNvPr id="10" name="Straight Connector 9"/>
            <p:cNvCxnSpPr/>
            <p:nvPr/>
          </p:nvCxnSpPr>
          <p:spPr>
            <a:xfrm flipH="1" flipV="1">
              <a:off x="2959768" y="1317672"/>
              <a:ext cx="616490" cy="558012"/>
            </a:xfrm>
            <a:prstGeom prst="line">
              <a:avLst/>
            </a:prstGeom>
            <a:ln w="38100">
              <a:tailEnd type="ova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5558589" y="276509"/>
            <a:ext cx="2573096" cy="2031924"/>
            <a:chOff x="5558589" y="276509"/>
            <a:chExt cx="2573096" cy="2031924"/>
          </a:xfrm>
        </p:grpSpPr>
        <p:pic>
          <p:nvPicPr>
            <p:cNvPr id="6" name="Picture 5"/>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32510" y="276509"/>
              <a:ext cx="1599175" cy="1599175"/>
            </a:xfrm>
            <a:prstGeom prst="rect">
              <a:avLst/>
            </a:prstGeom>
          </p:spPr>
        </p:pic>
        <p:cxnSp>
          <p:nvCxnSpPr>
            <p:cNvPr id="11" name="Straight Connector 10"/>
            <p:cNvCxnSpPr/>
            <p:nvPr/>
          </p:nvCxnSpPr>
          <p:spPr>
            <a:xfrm flipV="1">
              <a:off x="5558589" y="1190909"/>
              <a:ext cx="1227222" cy="1117524"/>
            </a:xfrm>
            <a:prstGeom prst="line">
              <a:avLst/>
            </a:prstGeom>
            <a:ln w="38100">
              <a:tailEnd type="ova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787189" y="3222833"/>
            <a:ext cx="2743197" cy="2481189"/>
            <a:chOff x="5787189" y="3222833"/>
            <a:chExt cx="2743197" cy="2481189"/>
          </a:xfrm>
        </p:grpSpPr>
        <p:pic>
          <p:nvPicPr>
            <p:cNvPr id="4" name="Picture 3"/>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6286500" y="3460136"/>
              <a:ext cx="2243886" cy="2243886"/>
            </a:xfrm>
            <a:prstGeom prst="rect">
              <a:avLst/>
            </a:prstGeom>
          </p:spPr>
        </p:pic>
        <p:cxnSp>
          <p:nvCxnSpPr>
            <p:cNvPr id="14" name="Straight Connector 13"/>
            <p:cNvCxnSpPr/>
            <p:nvPr/>
          </p:nvCxnSpPr>
          <p:spPr>
            <a:xfrm>
              <a:off x="5787189" y="3222833"/>
              <a:ext cx="998622" cy="988220"/>
            </a:xfrm>
            <a:prstGeom prst="line">
              <a:avLst/>
            </a:prstGeom>
            <a:ln w="38100">
              <a:tailEnd type="ova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698622" y="3900695"/>
            <a:ext cx="1395663" cy="2696604"/>
            <a:chOff x="3698622" y="3900695"/>
            <a:chExt cx="1395663" cy="2696604"/>
          </a:xfrm>
        </p:grpSpPr>
        <p:pic>
          <p:nvPicPr>
            <p:cNvPr id="5" name="Picture 4"/>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672699">
              <a:off x="3698622" y="5201636"/>
              <a:ext cx="1395663" cy="1395663"/>
            </a:xfrm>
            <a:prstGeom prst="rect">
              <a:avLst/>
            </a:prstGeom>
          </p:spPr>
        </p:pic>
        <p:cxnSp>
          <p:nvCxnSpPr>
            <p:cNvPr id="19" name="Straight Connector 18"/>
            <p:cNvCxnSpPr/>
            <p:nvPr/>
          </p:nvCxnSpPr>
          <p:spPr>
            <a:xfrm flipH="1">
              <a:off x="4592772" y="3900695"/>
              <a:ext cx="34488" cy="988220"/>
            </a:xfrm>
            <a:prstGeom prst="line">
              <a:avLst/>
            </a:prstGeom>
            <a:ln w="38100">
              <a:tailEnd type="ova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14994" y="2886494"/>
            <a:ext cx="2890493" cy="2002421"/>
            <a:chOff x="514994" y="2886494"/>
            <a:chExt cx="2890493" cy="2002421"/>
          </a:xfrm>
        </p:grpSpPr>
        <p:pic>
          <p:nvPicPr>
            <p:cNvPr id="7" name="Picture 6"/>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14994" y="3158352"/>
              <a:ext cx="1730563" cy="1730563"/>
            </a:xfrm>
            <a:prstGeom prst="rect">
              <a:avLst/>
            </a:prstGeom>
          </p:spPr>
        </p:pic>
        <p:cxnSp>
          <p:nvCxnSpPr>
            <p:cNvPr id="21" name="Straight Connector 20"/>
            <p:cNvCxnSpPr/>
            <p:nvPr/>
          </p:nvCxnSpPr>
          <p:spPr>
            <a:xfrm flipH="1">
              <a:off x="2245558" y="2886494"/>
              <a:ext cx="1159929" cy="953242"/>
            </a:xfrm>
            <a:prstGeom prst="line">
              <a:avLst/>
            </a:prstGeom>
            <a:ln w="38100">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107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250"/>
                                  </p:stCondLst>
                                  <p:childTnLst>
                                    <p:set>
                                      <p:cBhvr>
                                        <p:cTn id="9" dur="1" fill="hold">
                                          <p:stCondLst>
                                            <p:cond delay="249"/>
                                          </p:stCondLst>
                                        </p:cTn>
                                        <p:tgtEl>
                                          <p:spTgt spid="2"/>
                                        </p:tgtEl>
                                        <p:attrNameLst>
                                          <p:attrName>style.visibility</p:attrName>
                                        </p:attrNameLst>
                                      </p:cBhvr>
                                      <p:to>
                                        <p:strVal val="hidden"/>
                                      </p:to>
                                    </p:set>
                                  </p:childTnLst>
                                </p:cTn>
                              </p:par>
                            </p:childTnLst>
                          </p:cTn>
                        </p:par>
                        <p:par>
                          <p:cTn id="10" fill="hold">
                            <p:stCondLst>
                              <p:cond delay="500"/>
                            </p:stCondLst>
                            <p:childTnLst>
                              <p:par>
                                <p:cTn id="11" presetID="1" presetClass="exit" presetSubtype="0" fill="hold" nodeType="afterEffect">
                                  <p:stCondLst>
                                    <p:cond delay="250"/>
                                  </p:stCondLst>
                                  <p:childTnLst>
                                    <p:set>
                                      <p:cBhvr>
                                        <p:cTn id="12" dur="1" fill="hold">
                                          <p:stCondLst>
                                            <p:cond delay="249"/>
                                          </p:stCondLst>
                                        </p:cTn>
                                        <p:tgtEl>
                                          <p:spTgt spid="9"/>
                                        </p:tgtEl>
                                        <p:attrNameLst>
                                          <p:attrName>style.visibility</p:attrName>
                                        </p:attrNameLst>
                                      </p:cBhvr>
                                      <p:to>
                                        <p:strVal val="hidden"/>
                                      </p:to>
                                    </p:set>
                                  </p:childTnLst>
                                </p:cTn>
                              </p:par>
                            </p:childTnLst>
                          </p:cTn>
                        </p:par>
                        <p:par>
                          <p:cTn id="13" fill="hold">
                            <p:stCondLst>
                              <p:cond delay="1000"/>
                            </p:stCondLst>
                            <p:childTnLst>
                              <p:par>
                                <p:cTn id="14" presetID="1" presetClass="exit" presetSubtype="0" fill="hold" nodeType="afterEffect">
                                  <p:stCondLst>
                                    <p:cond delay="250"/>
                                  </p:stCondLst>
                                  <p:childTnLst>
                                    <p:set>
                                      <p:cBhvr>
                                        <p:cTn id="15" dur="1" fill="hold">
                                          <p:stCondLst>
                                            <p:cond delay="249"/>
                                          </p:stCondLst>
                                        </p:cTn>
                                        <p:tgtEl>
                                          <p:spTgt spid="12"/>
                                        </p:tgtEl>
                                        <p:attrNameLst>
                                          <p:attrName>style.visibility</p:attrName>
                                        </p:attrNameLst>
                                      </p:cBhvr>
                                      <p:to>
                                        <p:strVal val="hidden"/>
                                      </p:to>
                                    </p:set>
                                  </p:childTnLst>
                                </p:cTn>
                              </p:par>
                            </p:childTnLst>
                          </p:cTn>
                        </p:par>
                        <p:par>
                          <p:cTn id="16" fill="hold">
                            <p:stCondLst>
                              <p:cond delay="1500"/>
                            </p:stCondLst>
                            <p:childTnLst>
                              <p:par>
                                <p:cTn id="17" presetID="1" presetClass="exit" presetSubtype="0" fill="hold" nodeType="afterEffect">
                                  <p:stCondLst>
                                    <p:cond delay="250"/>
                                  </p:stCondLst>
                                  <p:childTnLst>
                                    <p:set>
                                      <p:cBhvr>
                                        <p:cTn id="18" dur="1" fill="hold">
                                          <p:stCondLst>
                                            <p:cond delay="249"/>
                                          </p:stCondLst>
                                        </p:cTn>
                                        <p:tgtEl>
                                          <p:spTgt spid="15"/>
                                        </p:tgtEl>
                                        <p:attrNameLst>
                                          <p:attrName>style.visibility</p:attrName>
                                        </p:attrNameLst>
                                      </p:cBhvr>
                                      <p:to>
                                        <p:strVal val="hidden"/>
                                      </p:to>
                                    </p:set>
                                  </p:childTnLst>
                                </p:cTn>
                              </p:par>
                            </p:childTnLst>
                          </p:cTn>
                        </p:par>
                        <p:par>
                          <p:cTn id="19" fill="hold">
                            <p:stCondLst>
                              <p:cond delay="2000"/>
                            </p:stCondLst>
                            <p:childTnLst>
                              <p:par>
                                <p:cTn id="20" presetID="1" presetClass="exit" presetSubtype="0" fill="hold" nodeType="afterEffect">
                                  <p:stCondLst>
                                    <p:cond delay="250"/>
                                  </p:stCondLst>
                                  <p:childTnLst>
                                    <p:set>
                                      <p:cBhvr>
                                        <p:cTn id="21" dur="1" fill="hold">
                                          <p:stCondLst>
                                            <p:cond delay="2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0623" y="6182935"/>
            <a:ext cx="1588577" cy="323165"/>
          </a:xfrm>
          <a:prstGeom prst="rect">
            <a:avLst/>
          </a:prstGeom>
          <a:noFill/>
        </p:spPr>
        <p:txBody>
          <a:bodyPr wrap="square" rtlCol="0">
            <a:spAutoFit/>
          </a:bodyPr>
          <a:lstStyle/>
          <a:p>
            <a:pPr algn="ctr"/>
            <a:r>
              <a:rPr lang="en-US" sz="1500" dirty="0">
                <a:solidFill>
                  <a:schemeClr val="tx2"/>
                </a:solidFill>
                <a:ea typeface="Verdana" panose="020B0604030504040204" pitchFamily="34" charset="0"/>
                <a:cs typeface="Verdana" panose="020B0604030504040204" pitchFamily="34" charset="0"/>
              </a:rPr>
              <a:t>n = 1717</a:t>
            </a:r>
          </a:p>
        </p:txBody>
      </p:sp>
      <p:sp>
        <p:nvSpPr>
          <p:cNvPr id="3" name="TextBox 2"/>
          <p:cNvSpPr txBox="1"/>
          <p:nvPr/>
        </p:nvSpPr>
        <p:spPr>
          <a:xfrm>
            <a:off x="857535" y="1792271"/>
            <a:ext cx="8061178" cy="1200329"/>
          </a:xfrm>
          <a:prstGeom prst="rect">
            <a:avLst/>
          </a:prstGeom>
          <a:noFill/>
        </p:spPr>
        <p:txBody>
          <a:bodyPr wrap="square" rtlCol="0">
            <a:spAutoFit/>
          </a:bodyPr>
          <a:lstStyle/>
          <a:p>
            <a:r>
              <a:rPr lang="en-US" sz="2400" dirty="0">
                <a:solidFill>
                  <a:schemeClr val="tx2"/>
                </a:solidFill>
                <a:ea typeface="Verdana" panose="020B0604030504040204" pitchFamily="34" charset="0"/>
                <a:cs typeface="Verdana" panose="020B0604030504040204" pitchFamily="34" charset="0"/>
              </a:rPr>
              <a:t>Have you ever stayed longer than you wanted in a relationship with someone who was controlling because of concerns about financially supporting yourself or your children?</a:t>
            </a:r>
          </a:p>
        </p:txBody>
      </p:sp>
      <p:graphicFrame>
        <p:nvGraphicFramePr>
          <p:cNvPr id="4" name="Chart 3"/>
          <p:cNvGraphicFramePr/>
          <p:nvPr>
            <p:extLst>
              <p:ext uri="{D42A27DB-BD31-4B8C-83A1-F6EECF244321}">
                <p14:modId xmlns:p14="http://schemas.microsoft.com/office/powerpoint/2010/main" val="1775985162"/>
              </p:ext>
            </p:extLst>
          </p:nvPr>
        </p:nvGraphicFramePr>
        <p:xfrm>
          <a:off x="2140200" y="3130224"/>
          <a:ext cx="4961766" cy="315378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313982" y="4274157"/>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73%</a:t>
            </a:r>
          </a:p>
        </p:txBody>
      </p:sp>
      <p:grpSp>
        <p:nvGrpSpPr>
          <p:cNvPr id="15" name="Group 14"/>
          <p:cNvGrpSpPr/>
          <p:nvPr/>
        </p:nvGrpSpPr>
        <p:grpSpPr>
          <a:xfrm>
            <a:off x="857538" y="305690"/>
            <a:ext cx="7521539" cy="1309895"/>
            <a:chOff x="355636" y="3340358"/>
            <a:chExt cx="7521539" cy="1309895"/>
          </a:xfrm>
        </p:grpSpPr>
        <p:grpSp>
          <p:nvGrpSpPr>
            <p:cNvPr id="16" name="Group 15"/>
            <p:cNvGrpSpPr/>
            <p:nvPr/>
          </p:nvGrpSpPr>
          <p:grpSpPr>
            <a:xfrm>
              <a:off x="355636" y="3340358"/>
              <a:ext cx="7521539" cy="1309895"/>
              <a:chOff x="355636" y="3340358"/>
              <a:chExt cx="7521539" cy="1309895"/>
            </a:xfrm>
          </p:grpSpPr>
          <p:sp>
            <p:nvSpPr>
              <p:cNvPr id="18" name="TextBox 17"/>
              <p:cNvSpPr txBox="1"/>
              <p:nvPr/>
            </p:nvSpPr>
            <p:spPr>
              <a:xfrm>
                <a:off x="1803401" y="3620991"/>
                <a:ext cx="6073774"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Financial Dependence</a:t>
                </a:r>
              </a:p>
            </p:txBody>
          </p:sp>
          <p:sp>
            <p:nvSpPr>
              <p:cNvPr id="19" name="Oval 18"/>
              <p:cNvSpPr/>
              <p:nvPr/>
            </p:nvSpPr>
            <p:spPr>
              <a:xfrm>
                <a:off x="355636" y="3340358"/>
                <a:ext cx="1442424" cy="1309895"/>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48" y="3442634"/>
              <a:ext cx="1132952" cy="1132952"/>
            </a:xfrm>
            <a:prstGeom prst="rect">
              <a:avLst/>
            </a:prstGeom>
          </p:spPr>
        </p:pic>
      </p:grpSp>
      <p:sp>
        <p:nvSpPr>
          <p:cNvPr id="20" name="TextBox 19"/>
          <p:cNvSpPr txBox="1"/>
          <p:nvPr/>
        </p:nvSpPr>
        <p:spPr>
          <a:xfrm>
            <a:off x="857538" y="6405023"/>
            <a:ext cx="6172655" cy="307777"/>
          </a:xfrm>
          <a:prstGeom prst="rect">
            <a:avLst/>
          </a:prstGeom>
          <a:noFill/>
        </p:spPr>
        <p:txBody>
          <a:bodyPr wrap="square" rtlCol="0">
            <a:spAutoFit/>
          </a:bodyPr>
          <a:lstStyle/>
          <a:p>
            <a:r>
              <a:rPr lang="en-US" sz="1400" i="1" dirty="0">
                <a:solidFill>
                  <a:schemeClr val="tx2"/>
                </a:solidFill>
              </a:rPr>
              <a:t>Adams &amp; </a:t>
            </a:r>
            <a:r>
              <a:rPr lang="en-US" sz="1400" i="1" dirty="0" err="1">
                <a:solidFill>
                  <a:schemeClr val="tx2"/>
                </a:solidFill>
              </a:rPr>
              <a:t>Littwin</a:t>
            </a:r>
            <a:r>
              <a:rPr lang="en-US" sz="1400" i="1" dirty="0">
                <a:solidFill>
                  <a:schemeClr val="tx2"/>
                </a:solidFill>
              </a:rPr>
              <a:t>, in progress</a:t>
            </a:r>
          </a:p>
        </p:txBody>
      </p:sp>
    </p:spTree>
    <p:extLst>
      <p:ext uri="{BB962C8B-B14F-4D97-AF65-F5344CB8AC3E}">
        <p14:creationId xmlns:p14="http://schemas.microsoft.com/office/powerpoint/2010/main" val="22843930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7535" y="1792271"/>
            <a:ext cx="8061178" cy="1200329"/>
          </a:xfrm>
          <a:prstGeom prst="rect">
            <a:avLst/>
          </a:prstGeom>
          <a:noFill/>
        </p:spPr>
        <p:txBody>
          <a:bodyPr wrap="square" rtlCol="0">
            <a:spAutoFit/>
          </a:bodyPr>
          <a:lstStyle/>
          <a:p>
            <a:r>
              <a:rPr lang="en-US" sz="2400" dirty="0">
                <a:solidFill>
                  <a:schemeClr val="tx2"/>
                </a:solidFill>
                <a:ea typeface="Verdana" panose="020B0604030504040204" pitchFamily="34" charset="0"/>
                <a:cs typeface="Verdana" panose="020B0604030504040204" pitchFamily="34" charset="0"/>
              </a:rPr>
              <a:t>Have you ever stayed longer than you wanted in a relationship with someone who was controlling because of concerns about financially supporting yourself or your children?</a:t>
            </a:r>
          </a:p>
        </p:txBody>
      </p:sp>
      <p:sp>
        <p:nvSpPr>
          <p:cNvPr id="5" name="TextBox 4"/>
          <p:cNvSpPr txBox="1"/>
          <p:nvPr/>
        </p:nvSpPr>
        <p:spPr>
          <a:xfrm>
            <a:off x="3313982" y="4274157"/>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73%</a:t>
            </a:r>
          </a:p>
        </p:txBody>
      </p:sp>
      <p:grpSp>
        <p:nvGrpSpPr>
          <p:cNvPr id="15" name="Group 14"/>
          <p:cNvGrpSpPr/>
          <p:nvPr/>
        </p:nvGrpSpPr>
        <p:grpSpPr>
          <a:xfrm>
            <a:off x="857538" y="305690"/>
            <a:ext cx="7521539" cy="1309895"/>
            <a:chOff x="355636" y="3340358"/>
            <a:chExt cx="7521539" cy="1309895"/>
          </a:xfrm>
        </p:grpSpPr>
        <p:grpSp>
          <p:nvGrpSpPr>
            <p:cNvPr id="16" name="Group 15"/>
            <p:cNvGrpSpPr/>
            <p:nvPr/>
          </p:nvGrpSpPr>
          <p:grpSpPr>
            <a:xfrm>
              <a:off x="355636" y="3340358"/>
              <a:ext cx="7521539" cy="1309895"/>
              <a:chOff x="355636" y="3340358"/>
              <a:chExt cx="7521539" cy="1309895"/>
            </a:xfrm>
          </p:grpSpPr>
          <p:sp>
            <p:nvSpPr>
              <p:cNvPr id="18" name="TextBox 17"/>
              <p:cNvSpPr txBox="1"/>
              <p:nvPr/>
            </p:nvSpPr>
            <p:spPr>
              <a:xfrm>
                <a:off x="1803401" y="3620991"/>
                <a:ext cx="6073774"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Financial Dependence</a:t>
                </a:r>
              </a:p>
            </p:txBody>
          </p:sp>
          <p:sp>
            <p:nvSpPr>
              <p:cNvPr id="19" name="Oval 18"/>
              <p:cNvSpPr/>
              <p:nvPr/>
            </p:nvSpPr>
            <p:spPr>
              <a:xfrm>
                <a:off x="355636" y="3340358"/>
                <a:ext cx="1442424" cy="1309895"/>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48" y="3442634"/>
              <a:ext cx="1132952" cy="1132952"/>
            </a:xfrm>
            <a:prstGeom prst="rect">
              <a:avLst/>
            </a:prstGeom>
          </p:spPr>
        </p:pic>
      </p:grpSp>
      <p:sp>
        <p:nvSpPr>
          <p:cNvPr id="20" name="TextBox 19"/>
          <p:cNvSpPr txBox="1"/>
          <p:nvPr/>
        </p:nvSpPr>
        <p:spPr>
          <a:xfrm>
            <a:off x="857538" y="6405023"/>
            <a:ext cx="6172655" cy="307777"/>
          </a:xfrm>
          <a:prstGeom prst="rect">
            <a:avLst/>
          </a:prstGeom>
          <a:noFill/>
        </p:spPr>
        <p:txBody>
          <a:bodyPr wrap="square" rtlCol="0">
            <a:spAutoFit/>
          </a:bodyPr>
          <a:lstStyle/>
          <a:p>
            <a:r>
              <a:rPr lang="en-US" sz="1400" i="1" dirty="0">
                <a:solidFill>
                  <a:schemeClr val="tx2"/>
                </a:solidFill>
              </a:rPr>
              <a:t>Adams &amp; </a:t>
            </a:r>
            <a:r>
              <a:rPr lang="en-US" sz="1400" i="1" dirty="0" err="1">
                <a:solidFill>
                  <a:schemeClr val="tx2"/>
                </a:solidFill>
              </a:rPr>
              <a:t>Littwin</a:t>
            </a:r>
            <a:r>
              <a:rPr lang="en-US" sz="1400" i="1" dirty="0">
                <a:solidFill>
                  <a:schemeClr val="tx2"/>
                </a:solidFill>
              </a:rPr>
              <a:t>, in progress</a:t>
            </a:r>
          </a:p>
        </p:txBody>
      </p:sp>
      <p:grpSp>
        <p:nvGrpSpPr>
          <p:cNvPr id="12" name="Group 11"/>
          <p:cNvGrpSpPr/>
          <p:nvPr/>
        </p:nvGrpSpPr>
        <p:grpSpPr>
          <a:xfrm>
            <a:off x="2323199" y="3453448"/>
            <a:ext cx="4855283" cy="2462213"/>
            <a:chOff x="2694281" y="3453448"/>
            <a:chExt cx="4855283" cy="2462213"/>
          </a:xfrm>
        </p:grpSpPr>
        <p:pic>
          <p:nvPicPr>
            <p:cNvPr id="13" name="Picture 12"/>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318935" y="3599543"/>
              <a:ext cx="2103120" cy="2103120"/>
            </a:xfrm>
            <a:prstGeom prst="rect">
              <a:avLst/>
            </a:prstGeom>
          </p:spPr>
        </p:pic>
        <p:pic>
          <p:nvPicPr>
            <p:cNvPr id="14" name="Picture 13"/>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694281" y="4629043"/>
              <a:ext cx="914400" cy="914400"/>
            </a:xfrm>
            <a:prstGeom prst="rect">
              <a:avLst/>
            </a:prstGeom>
          </p:spPr>
        </p:pic>
        <p:sp>
          <p:nvSpPr>
            <p:cNvPr id="21" name="TextBox 20"/>
            <p:cNvSpPr txBox="1"/>
            <p:nvPr/>
          </p:nvSpPr>
          <p:spPr>
            <a:xfrm>
              <a:off x="5259206" y="3453448"/>
              <a:ext cx="2290358" cy="2462213"/>
            </a:xfrm>
            <a:prstGeom prst="rect">
              <a:avLst/>
            </a:prstGeom>
            <a:noFill/>
          </p:spPr>
          <p:txBody>
            <a:bodyPr wrap="square" rtlCol="0">
              <a:spAutoFit/>
            </a:bodyPr>
            <a:lstStyle/>
            <a:p>
              <a:r>
                <a:rPr lang="en-US" sz="2200" dirty="0">
                  <a:solidFill>
                    <a:schemeClr val="accent2"/>
                  </a:solidFill>
                </a:rPr>
                <a:t>Women with coerced debt were </a:t>
              </a:r>
              <a:r>
                <a:rPr lang="en-US" sz="2200" b="1" dirty="0">
                  <a:solidFill>
                    <a:schemeClr val="accent2"/>
                  </a:solidFill>
                </a:rPr>
                <a:t>2.3 times more likely </a:t>
              </a:r>
              <a:r>
                <a:rPr lang="en-US" sz="2200" dirty="0">
                  <a:solidFill>
                    <a:schemeClr val="accent2"/>
                  </a:solidFill>
                </a:rPr>
                <a:t>to stay longer due to financial concerns.</a:t>
              </a:r>
            </a:p>
          </p:txBody>
        </p:sp>
      </p:grpSp>
    </p:spTree>
    <p:extLst>
      <p:ext uri="{BB962C8B-B14F-4D97-AF65-F5344CB8AC3E}">
        <p14:creationId xmlns:p14="http://schemas.microsoft.com/office/powerpoint/2010/main" val="16316646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21922" y="1622360"/>
            <a:ext cx="4216541" cy="1938992"/>
          </a:xfrm>
          <a:prstGeom prst="rect">
            <a:avLst/>
          </a:prstGeom>
          <a:noFill/>
        </p:spPr>
        <p:txBody>
          <a:bodyPr wrap="square" rtlCol="0">
            <a:spAutoFit/>
          </a:bodyPr>
          <a:lstStyle/>
          <a:p>
            <a:r>
              <a:rPr lang="en-US" sz="2400" dirty="0">
                <a:solidFill>
                  <a:schemeClr val="tx2"/>
                </a:solidFill>
                <a:ea typeface="Verdana" panose="020B0604030504040204" pitchFamily="34" charset="0"/>
                <a:cs typeface="Verdana" panose="020B0604030504040204" pitchFamily="34" charset="0"/>
              </a:rPr>
              <a:t>Were any of your concerns about money you owed because your partner put bills in your name or convinced you to borrow it?</a:t>
            </a:r>
          </a:p>
        </p:txBody>
      </p:sp>
      <p:graphicFrame>
        <p:nvGraphicFramePr>
          <p:cNvPr id="7" name="Chart 6"/>
          <p:cNvGraphicFramePr/>
          <p:nvPr>
            <p:extLst>
              <p:ext uri="{D42A27DB-BD31-4B8C-83A1-F6EECF244321}">
                <p14:modId xmlns:p14="http://schemas.microsoft.com/office/powerpoint/2010/main" val="2065186463"/>
              </p:ext>
            </p:extLst>
          </p:nvPr>
        </p:nvGraphicFramePr>
        <p:xfrm>
          <a:off x="4474905" y="3496859"/>
          <a:ext cx="3954135" cy="265992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145819" y="4469434"/>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41%</a:t>
            </a:r>
          </a:p>
        </p:txBody>
      </p:sp>
      <p:graphicFrame>
        <p:nvGraphicFramePr>
          <p:cNvPr id="10" name="Chart 9"/>
          <p:cNvGraphicFramePr/>
          <p:nvPr>
            <p:extLst>
              <p:ext uri="{D42A27DB-BD31-4B8C-83A1-F6EECF244321}">
                <p14:modId xmlns:p14="http://schemas.microsoft.com/office/powerpoint/2010/main" val="3422745427"/>
              </p:ext>
            </p:extLst>
          </p:nvPr>
        </p:nvGraphicFramePr>
        <p:xfrm>
          <a:off x="23781" y="3268979"/>
          <a:ext cx="4961766" cy="3153787"/>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2501725" y="4736528"/>
            <a:ext cx="1498169" cy="605230"/>
          </a:xfrm>
          <a:prstGeom prst="rect">
            <a:avLst/>
          </a:prstGeom>
          <a:noFill/>
        </p:spPr>
        <p:txBody>
          <a:bodyPr wrap="square" rtlCol="0">
            <a:spAutoFit/>
          </a:bodyPr>
          <a:lstStyle/>
          <a:p>
            <a:pPr algn="ctr"/>
            <a:r>
              <a:rPr lang="en-US" sz="3333" dirty="0">
                <a:solidFill>
                  <a:schemeClr val="bg1"/>
                </a:solidFill>
                <a:ea typeface="Verdana" panose="020B0604030504040204" pitchFamily="34" charset="0"/>
                <a:cs typeface="Verdana" panose="020B0604030504040204" pitchFamily="34" charset="0"/>
              </a:rPr>
              <a:t>73%</a:t>
            </a:r>
          </a:p>
        </p:txBody>
      </p:sp>
      <p:sp>
        <p:nvSpPr>
          <p:cNvPr id="12" name="TextBox 11"/>
          <p:cNvSpPr txBox="1"/>
          <p:nvPr/>
        </p:nvSpPr>
        <p:spPr>
          <a:xfrm>
            <a:off x="901224" y="2379903"/>
            <a:ext cx="3200998" cy="830997"/>
          </a:xfrm>
          <a:prstGeom prst="rect">
            <a:avLst/>
          </a:prstGeom>
          <a:noFill/>
        </p:spPr>
        <p:txBody>
          <a:bodyPr wrap="square" rtlCol="0">
            <a:spAutoFit/>
          </a:bodyPr>
          <a:lstStyle/>
          <a:p>
            <a:pPr algn="ctr"/>
            <a:r>
              <a:rPr lang="en-US" sz="2400" dirty="0">
                <a:solidFill>
                  <a:schemeClr val="tx2"/>
                </a:solidFill>
                <a:ea typeface="Verdana" panose="020B0604030504040204" pitchFamily="34" charset="0"/>
                <a:cs typeface="Verdana" panose="020B0604030504040204" pitchFamily="34" charset="0"/>
              </a:rPr>
              <a:t>Stayed longer because of financial concerns</a:t>
            </a:r>
          </a:p>
        </p:txBody>
      </p:sp>
      <p:cxnSp>
        <p:nvCxnSpPr>
          <p:cNvPr id="3" name="Straight Connector 2"/>
          <p:cNvCxnSpPr/>
          <p:nvPr/>
        </p:nvCxnSpPr>
        <p:spPr>
          <a:xfrm>
            <a:off x="2580048" y="3418553"/>
            <a:ext cx="3136195" cy="421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083949" y="5881080"/>
            <a:ext cx="2983476" cy="229057"/>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57538" y="6405023"/>
            <a:ext cx="6172655" cy="307777"/>
          </a:xfrm>
          <a:prstGeom prst="rect">
            <a:avLst/>
          </a:prstGeom>
          <a:noFill/>
        </p:spPr>
        <p:txBody>
          <a:bodyPr wrap="square" rtlCol="0">
            <a:spAutoFit/>
          </a:bodyPr>
          <a:lstStyle/>
          <a:p>
            <a:r>
              <a:rPr lang="en-US" sz="1400" i="1" dirty="0">
                <a:solidFill>
                  <a:schemeClr val="tx2"/>
                </a:solidFill>
              </a:rPr>
              <a:t>Adams &amp; </a:t>
            </a:r>
            <a:r>
              <a:rPr lang="en-US" sz="1400" i="1" dirty="0" err="1">
                <a:solidFill>
                  <a:schemeClr val="tx2"/>
                </a:solidFill>
              </a:rPr>
              <a:t>Littwin</a:t>
            </a:r>
            <a:r>
              <a:rPr lang="en-US" sz="1400" i="1" dirty="0">
                <a:solidFill>
                  <a:schemeClr val="tx2"/>
                </a:solidFill>
              </a:rPr>
              <a:t>, in progress</a:t>
            </a:r>
          </a:p>
        </p:txBody>
      </p:sp>
      <p:grpSp>
        <p:nvGrpSpPr>
          <p:cNvPr id="17" name="Group 16"/>
          <p:cNvGrpSpPr/>
          <p:nvPr/>
        </p:nvGrpSpPr>
        <p:grpSpPr>
          <a:xfrm>
            <a:off x="857538" y="305690"/>
            <a:ext cx="7521539" cy="1309895"/>
            <a:chOff x="355636" y="3340358"/>
            <a:chExt cx="7521539" cy="1309895"/>
          </a:xfrm>
        </p:grpSpPr>
        <p:grpSp>
          <p:nvGrpSpPr>
            <p:cNvPr id="18" name="Group 17"/>
            <p:cNvGrpSpPr/>
            <p:nvPr/>
          </p:nvGrpSpPr>
          <p:grpSpPr>
            <a:xfrm>
              <a:off x="355636" y="3340358"/>
              <a:ext cx="7521539" cy="1309895"/>
              <a:chOff x="355636" y="3340358"/>
              <a:chExt cx="7521539" cy="1309895"/>
            </a:xfrm>
          </p:grpSpPr>
          <p:sp>
            <p:nvSpPr>
              <p:cNvPr id="20" name="TextBox 19"/>
              <p:cNvSpPr txBox="1"/>
              <p:nvPr/>
            </p:nvSpPr>
            <p:spPr>
              <a:xfrm>
                <a:off x="1803401" y="3620991"/>
                <a:ext cx="6073774"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Financial Dependence</a:t>
                </a:r>
              </a:p>
            </p:txBody>
          </p:sp>
          <p:sp>
            <p:nvSpPr>
              <p:cNvPr id="21" name="Oval 20"/>
              <p:cNvSpPr/>
              <p:nvPr/>
            </p:nvSpPr>
            <p:spPr>
              <a:xfrm>
                <a:off x="355636" y="3340358"/>
                <a:ext cx="1442424" cy="1309895"/>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348" y="3442634"/>
              <a:ext cx="1132952" cy="1132952"/>
            </a:xfrm>
            <a:prstGeom prst="rect">
              <a:avLst/>
            </a:prstGeom>
          </p:spPr>
        </p:pic>
      </p:grpSp>
    </p:spTree>
    <p:extLst>
      <p:ext uri="{BB962C8B-B14F-4D97-AF65-F5344CB8AC3E}">
        <p14:creationId xmlns:p14="http://schemas.microsoft.com/office/powerpoint/2010/main" val="13024994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98563" y="431102"/>
            <a:ext cx="9026489" cy="1319019"/>
            <a:chOff x="355636" y="4784025"/>
            <a:chExt cx="9026489" cy="1319019"/>
          </a:xfrm>
        </p:grpSpPr>
        <p:grpSp>
          <p:nvGrpSpPr>
            <p:cNvPr id="3" name="Manipulation"/>
            <p:cNvGrpSpPr/>
            <p:nvPr/>
          </p:nvGrpSpPr>
          <p:grpSpPr>
            <a:xfrm>
              <a:off x="355636" y="4784025"/>
              <a:ext cx="9026489" cy="1309895"/>
              <a:chOff x="355636" y="4784025"/>
              <a:chExt cx="9026489" cy="1309895"/>
            </a:xfrm>
          </p:grpSpPr>
          <p:sp>
            <p:nvSpPr>
              <p:cNvPr id="5" name="TextBox 4"/>
              <p:cNvSpPr txBox="1"/>
              <p:nvPr/>
            </p:nvSpPr>
            <p:spPr>
              <a:xfrm>
                <a:off x="1803401" y="5064658"/>
                <a:ext cx="7578724"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Financial Hardship</a:t>
                </a:r>
              </a:p>
            </p:txBody>
          </p:sp>
          <p:sp>
            <p:nvSpPr>
              <p:cNvPr id="6" name="Oval 5"/>
              <p:cNvSpPr/>
              <p:nvPr/>
            </p:nvSpPr>
            <p:spPr>
              <a:xfrm>
                <a:off x="355636" y="4784025"/>
                <a:ext cx="1442424" cy="1309895"/>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68" y="4810332"/>
              <a:ext cx="1292712" cy="1292712"/>
            </a:xfrm>
            <a:prstGeom prst="rect">
              <a:avLst/>
            </a:prstGeom>
          </p:spPr>
        </p:pic>
      </p:grpSp>
      <p:sp>
        <p:nvSpPr>
          <p:cNvPr id="7" name="TextBox 6"/>
          <p:cNvSpPr txBox="1"/>
          <p:nvPr/>
        </p:nvSpPr>
        <p:spPr>
          <a:xfrm>
            <a:off x="898562" y="2173587"/>
            <a:ext cx="7950165" cy="954107"/>
          </a:xfrm>
          <a:prstGeom prst="rect">
            <a:avLst/>
          </a:prstGeom>
          <a:noFill/>
          <a:ln>
            <a:noFill/>
          </a:ln>
        </p:spPr>
        <p:txBody>
          <a:bodyPr wrap="square" rtlCol="0">
            <a:spAutoFit/>
          </a:bodyPr>
          <a:lstStyle/>
          <a:p>
            <a:r>
              <a:rPr lang="en-US" sz="2800" dirty="0">
                <a:solidFill>
                  <a:schemeClr val="tx2"/>
                </a:solidFill>
              </a:rPr>
              <a:t>“We went through every damn dime I have, we’re done spending.”</a:t>
            </a:r>
          </a:p>
        </p:txBody>
      </p:sp>
    </p:spTree>
    <p:extLst>
      <p:ext uri="{BB962C8B-B14F-4D97-AF65-F5344CB8AC3E}">
        <p14:creationId xmlns:p14="http://schemas.microsoft.com/office/powerpoint/2010/main" val="3359801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98563" y="431102"/>
            <a:ext cx="9026489" cy="1319019"/>
            <a:chOff x="355636" y="4784025"/>
            <a:chExt cx="9026489" cy="1319019"/>
          </a:xfrm>
        </p:grpSpPr>
        <p:grpSp>
          <p:nvGrpSpPr>
            <p:cNvPr id="3" name="Manipulation"/>
            <p:cNvGrpSpPr/>
            <p:nvPr/>
          </p:nvGrpSpPr>
          <p:grpSpPr>
            <a:xfrm>
              <a:off x="355636" y="4784025"/>
              <a:ext cx="9026489" cy="1309895"/>
              <a:chOff x="355636" y="4784025"/>
              <a:chExt cx="9026489" cy="1309895"/>
            </a:xfrm>
          </p:grpSpPr>
          <p:sp>
            <p:nvSpPr>
              <p:cNvPr id="5" name="TextBox 4"/>
              <p:cNvSpPr txBox="1"/>
              <p:nvPr/>
            </p:nvSpPr>
            <p:spPr>
              <a:xfrm>
                <a:off x="1803401" y="5064658"/>
                <a:ext cx="7578724"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Financial Hardship</a:t>
                </a:r>
              </a:p>
            </p:txBody>
          </p:sp>
          <p:sp>
            <p:nvSpPr>
              <p:cNvPr id="6" name="Oval 5"/>
              <p:cNvSpPr/>
              <p:nvPr/>
            </p:nvSpPr>
            <p:spPr>
              <a:xfrm>
                <a:off x="355636" y="4784025"/>
                <a:ext cx="1442424" cy="1309895"/>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68" y="4810332"/>
              <a:ext cx="1292712" cy="1292712"/>
            </a:xfrm>
            <a:prstGeom prst="rect">
              <a:avLst/>
            </a:prstGeom>
          </p:spPr>
        </p:pic>
      </p:grpSp>
      <p:sp>
        <p:nvSpPr>
          <p:cNvPr id="7" name="TextBox 6"/>
          <p:cNvSpPr txBox="1"/>
          <p:nvPr/>
        </p:nvSpPr>
        <p:spPr>
          <a:xfrm>
            <a:off x="898562" y="2173585"/>
            <a:ext cx="7950165" cy="2785378"/>
          </a:xfrm>
          <a:prstGeom prst="rect">
            <a:avLst/>
          </a:prstGeom>
          <a:noFill/>
          <a:ln>
            <a:noFill/>
          </a:ln>
        </p:spPr>
        <p:txBody>
          <a:bodyPr wrap="square" rtlCol="0">
            <a:spAutoFit/>
          </a:bodyPr>
          <a:lstStyle/>
          <a:p>
            <a:r>
              <a:rPr lang="en-US" sz="2500" dirty="0">
                <a:solidFill>
                  <a:schemeClr val="tx2"/>
                </a:solidFill>
              </a:rPr>
              <a:t>“I think what this could have looked like had I not married him. And the possibilities of where I could be financially and where I am now. I’ve always done a lot of volunteer work in my life. I used to go down to the soup kitchen in downtown Detroit before I met him once a month and help make sandwiches and soup and serve the people and stuff, and never once did I ever think that may be my future.”  </a:t>
            </a:r>
          </a:p>
        </p:txBody>
      </p:sp>
    </p:spTree>
    <p:extLst>
      <p:ext uri="{BB962C8B-B14F-4D97-AF65-F5344CB8AC3E}">
        <p14:creationId xmlns:p14="http://schemas.microsoft.com/office/powerpoint/2010/main" val="30513407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98563" y="431102"/>
            <a:ext cx="9026489" cy="1319019"/>
            <a:chOff x="355636" y="4784025"/>
            <a:chExt cx="9026489" cy="1319019"/>
          </a:xfrm>
        </p:grpSpPr>
        <p:grpSp>
          <p:nvGrpSpPr>
            <p:cNvPr id="3" name="Manipulation"/>
            <p:cNvGrpSpPr/>
            <p:nvPr/>
          </p:nvGrpSpPr>
          <p:grpSpPr>
            <a:xfrm>
              <a:off x="355636" y="4784025"/>
              <a:ext cx="9026489" cy="1309895"/>
              <a:chOff x="355636" y="4784025"/>
              <a:chExt cx="9026489" cy="1309895"/>
            </a:xfrm>
          </p:grpSpPr>
          <p:sp>
            <p:nvSpPr>
              <p:cNvPr id="5" name="TextBox 4"/>
              <p:cNvSpPr txBox="1"/>
              <p:nvPr/>
            </p:nvSpPr>
            <p:spPr>
              <a:xfrm>
                <a:off x="1803401" y="5064658"/>
                <a:ext cx="7578724" cy="707886"/>
              </a:xfrm>
              <a:prstGeom prst="rect">
                <a:avLst/>
              </a:prstGeom>
              <a:noFill/>
            </p:spPr>
            <p:txBody>
              <a:bodyPr wrap="square" rtlCol="0">
                <a:spAutoFit/>
              </a:bodyPr>
              <a:lstStyle/>
              <a:p>
                <a:r>
                  <a:rPr lang="en-US" sz="4000" dirty="0">
                    <a:ea typeface="Verdana" panose="020B0604030504040204" pitchFamily="34" charset="0"/>
                    <a:cs typeface="Verdana" panose="020B0604030504040204" pitchFamily="34" charset="0"/>
                  </a:rPr>
                  <a:t>Financial Hardship</a:t>
                </a:r>
              </a:p>
            </p:txBody>
          </p:sp>
          <p:sp>
            <p:nvSpPr>
              <p:cNvPr id="6" name="Oval 5"/>
              <p:cNvSpPr/>
              <p:nvPr/>
            </p:nvSpPr>
            <p:spPr>
              <a:xfrm>
                <a:off x="355636" y="4784025"/>
                <a:ext cx="1442424" cy="1309895"/>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68" y="4810332"/>
              <a:ext cx="1292712" cy="1292712"/>
            </a:xfrm>
            <a:prstGeom prst="rect">
              <a:avLst/>
            </a:prstGeom>
          </p:spPr>
        </p:pic>
      </p:grpSp>
      <p:sp>
        <p:nvSpPr>
          <p:cNvPr id="7" name="TextBox 6"/>
          <p:cNvSpPr txBox="1"/>
          <p:nvPr/>
        </p:nvSpPr>
        <p:spPr>
          <a:xfrm>
            <a:off x="898562" y="2173587"/>
            <a:ext cx="7950165" cy="3170099"/>
          </a:xfrm>
          <a:prstGeom prst="rect">
            <a:avLst/>
          </a:prstGeom>
          <a:noFill/>
          <a:ln>
            <a:noFill/>
          </a:ln>
        </p:spPr>
        <p:txBody>
          <a:bodyPr wrap="square" rtlCol="0">
            <a:spAutoFit/>
          </a:bodyPr>
          <a:lstStyle/>
          <a:p>
            <a:r>
              <a:rPr lang="en-US" sz="2500" dirty="0">
                <a:solidFill>
                  <a:schemeClr val="tx2"/>
                </a:solidFill>
              </a:rPr>
              <a:t>“[Before the relationship], it was a different kind of stress. It was managing my finances without too much </a:t>
            </a:r>
            <a:r>
              <a:rPr lang="en-US" sz="2500" dirty="0"/>
              <a:t>debt</a:t>
            </a:r>
            <a:r>
              <a:rPr lang="en-US" sz="2500" dirty="0">
                <a:solidFill>
                  <a:schemeClr val="tx2"/>
                </a:solidFill>
              </a:rPr>
              <a:t>. It may have been check-to-check, but it was check-to-check without heavy debt. [After], l was always stressed out. Always a mess. Constant anxiety. Having a hard time sleeping at night. Getting food from the food bank. Horrible hair cuts. Living like a low-income person. Struggling.” </a:t>
            </a:r>
          </a:p>
        </p:txBody>
      </p:sp>
    </p:spTree>
    <p:extLst>
      <p:ext uri="{BB962C8B-B14F-4D97-AF65-F5344CB8AC3E}">
        <p14:creationId xmlns:p14="http://schemas.microsoft.com/office/powerpoint/2010/main" val="2672781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054" y="478767"/>
            <a:ext cx="5816389" cy="5816389"/>
          </a:xfrm>
          <a:prstGeom prst="rect">
            <a:avLst/>
          </a:prstGeom>
        </p:spPr>
      </p:pic>
    </p:spTree>
    <p:extLst>
      <p:ext uri="{BB962C8B-B14F-4D97-AF65-F5344CB8AC3E}">
        <p14:creationId xmlns:p14="http://schemas.microsoft.com/office/powerpoint/2010/main" val="7353832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ardrop 17"/>
          <p:cNvSpPr/>
          <p:nvPr/>
        </p:nvSpPr>
        <p:spPr>
          <a:xfrm rot="16200000">
            <a:off x="4742362" y="3539212"/>
            <a:ext cx="2743200" cy="2743200"/>
          </a:xfrm>
          <a:prstGeom prst="teardrop">
            <a:avLst/>
          </a:prstGeom>
          <a:solidFill>
            <a:srgbClr val="42D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ardrop 15"/>
          <p:cNvSpPr/>
          <p:nvPr/>
        </p:nvSpPr>
        <p:spPr>
          <a:xfrm rot="5400000" flipH="1">
            <a:off x="1821079" y="3539212"/>
            <a:ext cx="2743200" cy="2743200"/>
          </a:xfrm>
          <a:prstGeom prst="teardrop">
            <a:avLst/>
          </a:pr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ardrop 10"/>
          <p:cNvSpPr/>
          <p:nvPr/>
        </p:nvSpPr>
        <p:spPr>
          <a:xfrm rot="10800000">
            <a:off x="4742362" y="651995"/>
            <a:ext cx="2743200" cy="2743200"/>
          </a:xfrm>
          <a:prstGeom prst="teardrop">
            <a:avLst/>
          </a:prstGeom>
          <a:solidFill>
            <a:srgbClr val="00557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000" dirty="0"/>
          </a:p>
        </p:txBody>
      </p:sp>
      <p:sp>
        <p:nvSpPr>
          <p:cNvPr id="5" name="Teardrop 4"/>
          <p:cNvSpPr/>
          <p:nvPr/>
        </p:nvSpPr>
        <p:spPr>
          <a:xfrm rot="5400000">
            <a:off x="1860171" y="653543"/>
            <a:ext cx="2743200" cy="2743200"/>
          </a:xfrm>
          <a:prstGeom prst="teardrop">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p:txBody>
      </p:sp>
      <p:sp>
        <p:nvSpPr>
          <p:cNvPr id="7" name="TextBox 6"/>
          <p:cNvSpPr txBox="1"/>
          <p:nvPr/>
        </p:nvSpPr>
        <p:spPr>
          <a:xfrm>
            <a:off x="1860173" y="1513039"/>
            <a:ext cx="2534653" cy="1015663"/>
          </a:xfrm>
          <a:prstGeom prst="rect">
            <a:avLst/>
          </a:prstGeom>
          <a:noFill/>
          <a:ln>
            <a:noFill/>
          </a:ln>
        </p:spPr>
        <p:txBody>
          <a:bodyPr wrap="square" rtlCol="0">
            <a:spAutoFit/>
          </a:bodyPr>
          <a:lstStyle/>
          <a:p>
            <a:pPr algn="ctr"/>
            <a:r>
              <a:rPr lang="en-US" sz="3000" dirty="0" smtClean="0">
                <a:solidFill>
                  <a:schemeClr val="bg1"/>
                </a:solidFill>
              </a:rPr>
              <a:t>U.S</a:t>
            </a:r>
            <a:endParaRPr lang="en-US" sz="3000" dirty="0" smtClean="0">
              <a:solidFill>
                <a:schemeClr val="bg1"/>
              </a:solidFill>
            </a:endParaRPr>
          </a:p>
          <a:p>
            <a:pPr algn="ctr"/>
            <a:r>
              <a:rPr lang="en-US" sz="3000" dirty="0" smtClean="0">
                <a:solidFill>
                  <a:schemeClr val="bg1"/>
                </a:solidFill>
              </a:rPr>
              <a:t>Background</a:t>
            </a:r>
            <a:endParaRPr lang="en-US" sz="3000" dirty="0">
              <a:solidFill>
                <a:schemeClr val="bg1"/>
              </a:solidFill>
            </a:endParaRPr>
          </a:p>
        </p:txBody>
      </p:sp>
      <p:sp>
        <p:nvSpPr>
          <p:cNvPr id="8" name="TextBox 7"/>
          <p:cNvSpPr txBox="1"/>
          <p:nvPr/>
        </p:nvSpPr>
        <p:spPr>
          <a:xfrm>
            <a:off x="4950911" y="1537990"/>
            <a:ext cx="2534653" cy="1015663"/>
          </a:xfrm>
          <a:prstGeom prst="rect">
            <a:avLst/>
          </a:prstGeom>
          <a:noFill/>
        </p:spPr>
        <p:txBody>
          <a:bodyPr wrap="square" rtlCol="0">
            <a:spAutoFit/>
          </a:bodyPr>
          <a:lstStyle/>
          <a:p>
            <a:r>
              <a:rPr lang="en-US" sz="3000" dirty="0">
                <a:solidFill>
                  <a:schemeClr val="bg1"/>
                </a:solidFill>
              </a:rPr>
              <a:t>Defining Coerced Debt</a:t>
            </a:r>
          </a:p>
        </p:txBody>
      </p:sp>
      <p:sp>
        <p:nvSpPr>
          <p:cNvPr id="9" name="TextBox 8"/>
          <p:cNvSpPr txBox="1"/>
          <p:nvPr/>
        </p:nvSpPr>
        <p:spPr>
          <a:xfrm>
            <a:off x="2240486" y="4273548"/>
            <a:ext cx="2436696" cy="1015663"/>
          </a:xfrm>
          <a:prstGeom prst="rect">
            <a:avLst/>
          </a:prstGeom>
          <a:noFill/>
        </p:spPr>
        <p:txBody>
          <a:bodyPr wrap="square" rtlCol="0">
            <a:spAutoFit/>
          </a:bodyPr>
          <a:lstStyle/>
          <a:p>
            <a:r>
              <a:rPr lang="en-US" sz="3000" dirty="0" smtClean="0">
                <a:solidFill>
                  <a:schemeClr val="bg1"/>
                </a:solidFill>
              </a:rPr>
              <a:t>Effects of Coerced Debt</a:t>
            </a:r>
            <a:endParaRPr lang="en-US" sz="3000" dirty="0">
              <a:solidFill>
                <a:schemeClr val="bg1"/>
              </a:solidFill>
            </a:endParaRPr>
          </a:p>
        </p:txBody>
      </p:sp>
      <p:sp>
        <p:nvSpPr>
          <p:cNvPr id="14" name="TextBox 13"/>
          <p:cNvSpPr txBox="1"/>
          <p:nvPr/>
        </p:nvSpPr>
        <p:spPr>
          <a:xfrm>
            <a:off x="5098528" y="4273550"/>
            <a:ext cx="2534653" cy="553998"/>
          </a:xfrm>
          <a:prstGeom prst="rect">
            <a:avLst/>
          </a:prstGeom>
          <a:noFill/>
        </p:spPr>
        <p:txBody>
          <a:bodyPr wrap="square" rtlCol="0">
            <a:spAutoFit/>
          </a:bodyPr>
          <a:lstStyle/>
          <a:p>
            <a:r>
              <a:rPr lang="en-US" sz="3000" dirty="0" smtClean="0">
                <a:solidFill>
                  <a:schemeClr val="bg1"/>
                </a:solidFill>
              </a:rPr>
              <a:t>Discussion</a:t>
            </a:r>
            <a:endParaRPr lang="en-US" sz="3000" dirty="0">
              <a:solidFill>
                <a:schemeClr val="bg1"/>
              </a:solidFill>
            </a:endParaRPr>
          </a:p>
        </p:txBody>
      </p:sp>
    </p:spTree>
    <p:extLst>
      <p:ext uri="{BB962C8B-B14F-4D97-AF65-F5344CB8AC3E}">
        <p14:creationId xmlns:p14="http://schemas.microsoft.com/office/powerpoint/2010/main" val="32087045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027" y="585387"/>
            <a:ext cx="6927575" cy="175030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Box 2"/>
          <p:cNvSpPr txBox="1"/>
          <p:nvPr/>
        </p:nvSpPr>
        <p:spPr>
          <a:xfrm>
            <a:off x="343926" y="798821"/>
            <a:ext cx="5828273" cy="1323439"/>
          </a:xfrm>
          <a:prstGeom prst="rect">
            <a:avLst/>
          </a:prstGeom>
          <a:noFill/>
        </p:spPr>
        <p:txBody>
          <a:bodyPr wrap="square" rtlCol="0">
            <a:spAutoFit/>
          </a:bodyPr>
          <a:lstStyle/>
          <a:p>
            <a:r>
              <a:rPr lang="en-US" sz="8000" b="1" dirty="0">
                <a:solidFill>
                  <a:schemeClr val="bg1"/>
                </a:solidFill>
              </a:rPr>
              <a:t>Discussion</a:t>
            </a:r>
          </a:p>
        </p:txBody>
      </p:sp>
      <p:pic>
        <p:nvPicPr>
          <p:cNvPr id="4" name="Picture 3"/>
          <p:cNvPicPr>
            <a:picLocks noChangeAspect="1"/>
          </p:cNvPicPr>
          <p:nvPr/>
        </p:nvPicPr>
        <p:blipFill>
          <a:blip r:embed="rId3">
            <a:duotone>
              <a:schemeClr val="accent3">
                <a:shade val="45000"/>
                <a:satMod val="135000"/>
              </a:schemeClr>
              <a:prstClr val="white"/>
            </a:duotone>
          </a:blip>
          <a:stretch>
            <a:fillRect/>
          </a:stretch>
        </p:blipFill>
        <p:spPr>
          <a:xfrm>
            <a:off x="3597965" y="2025294"/>
            <a:ext cx="5148469" cy="5148469"/>
          </a:xfrm>
          <a:prstGeom prst="rect">
            <a:avLst/>
          </a:prstGeom>
        </p:spPr>
      </p:pic>
    </p:spTree>
    <p:extLst>
      <p:ext uri="{BB962C8B-B14F-4D97-AF65-F5344CB8AC3E}">
        <p14:creationId xmlns:p14="http://schemas.microsoft.com/office/powerpoint/2010/main" val="544402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06106" y="474450"/>
            <a:ext cx="6309360" cy="5815584"/>
            <a:chOff x="2434512" y="0"/>
            <a:chExt cx="7270025" cy="676748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057" y="0"/>
              <a:ext cx="6767480" cy="6767480"/>
            </a:xfrm>
            <a:prstGeom prst="rect">
              <a:avLst/>
            </a:prstGeom>
          </p:spPr>
        </p:pic>
        <p:pic>
          <p:nvPicPr>
            <p:cNvPr id="5" name="Picture 3"/>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34512" y="698197"/>
              <a:ext cx="3354413" cy="2711301"/>
            </a:xfrm>
            <a:prstGeom prst="rect">
              <a:avLst/>
            </a:prstGeom>
            <a:noFill/>
            <a:ln w="9525">
              <a:noFill/>
              <a:miter lim="800000"/>
              <a:headEnd/>
              <a:tailEnd/>
            </a:ln>
            <a:effectLst>
              <a:outerShdw dist="35921" dir="2700000" algn="ctr" rotWithShape="0">
                <a:schemeClr val="bg2"/>
              </a:outerShdw>
              <a:softEdge rad="63500"/>
            </a:effectLst>
            <a:extLst>
              <a:ext uri="{909E8E84-426E-40dd-AFC4-6F175D3DCCD1}">
                <a14:hiddenFill xmlns="" xmlns:a14="http://schemas.microsoft.com/office/drawing/2010/main">
                  <a:solidFill>
                    <a:schemeClr val="accent1"/>
                  </a:solidFill>
                </a14:hiddenFill>
              </a:ext>
            </a:extLst>
          </p:spPr>
        </p:pic>
      </p:grpSp>
    </p:spTree>
    <p:extLst>
      <p:ext uri="{BB962C8B-B14F-4D97-AF65-F5344CB8AC3E}">
        <p14:creationId xmlns:p14="http://schemas.microsoft.com/office/powerpoint/2010/main" val="2903202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6282" y="1718840"/>
            <a:ext cx="7343775" cy="3939540"/>
          </a:xfrm>
          <a:prstGeom prst="rect">
            <a:avLst/>
          </a:prstGeom>
        </p:spPr>
        <p:txBody>
          <a:bodyPr wrap="square">
            <a:spAutoFit/>
          </a:bodyPr>
          <a:lstStyle/>
          <a:p>
            <a:pPr>
              <a:lnSpc>
                <a:spcPts val="5000"/>
              </a:lnSpc>
              <a:spcAft>
                <a:spcPts val="1800"/>
              </a:spcAft>
            </a:pPr>
            <a:r>
              <a:rPr lang="en-US" sz="3000" dirty="0">
                <a:solidFill>
                  <a:schemeClr val="tx2"/>
                </a:solidFill>
                <a:latin typeface="Century Gothic" panose="020B0502020202020204" pitchFamily="34" charset="0"/>
              </a:rPr>
              <a:t>when batterers </a:t>
            </a:r>
            <a:r>
              <a:rPr lang="en-US" sz="3000" b="1" dirty="0">
                <a:solidFill>
                  <a:schemeClr val="accent1"/>
                </a:solidFill>
                <a:latin typeface="Century Gothic" panose="020B0502020202020204" pitchFamily="34" charset="0"/>
              </a:rPr>
              <a:t>control</a:t>
            </a:r>
            <a:r>
              <a:rPr lang="en-US" sz="3000" b="1" dirty="0">
                <a:solidFill>
                  <a:schemeClr val="tx2"/>
                </a:solidFill>
                <a:latin typeface="Century Gothic" panose="020B0502020202020204" pitchFamily="34" charset="0"/>
              </a:rPr>
              <a:t> </a:t>
            </a:r>
            <a:r>
              <a:rPr lang="en-US" sz="3000" dirty="0">
                <a:solidFill>
                  <a:schemeClr val="tx2"/>
                </a:solidFill>
                <a:latin typeface="Century Gothic" panose="020B0502020202020204" pitchFamily="34" charset="0"/>
              </a:rPr>
              <a:t>victims’ </a:t>
            </a:r>
            <a:r>
              <a:rPr lang="en-US" sz="3000" b="1" dirty="0">
                <a:solidFill>
                  <a:schemeClr val="accent1"/>
                </a:solidFill>
                <a:latin typeface="Century Gothic" panose="020B0502020202020204" pitchFamily="34" charset="0"/>
              </a:rPr>
              <a:t>finances</a:t>
            </a:r>
            <a:r>
              <a:rPr lang="en-US" sz="3000" dirty="0">
                <a:solidFill>
                  <a:schemeClr val="tx2"/>
                </a:solidFill>
                <a:latin typeface="Century Gothic" panose="020B0502020202020204" pitchFamily="34" charset="0"/>
              </a:rPr>
              <a:t> to </a:t>
            </a:r>
            <a:r>
              <a:rPr lang="en-US" sz="3000" b="1" dirty="0">
                <a:solidFill>
                  <a:schemeClr val="accent1"/>
                </a:solidFill>
                <a:latin typeface="Century Gothic" panose="020B0502020202020204" pitchFamily="34" charset="0"/>
              </a:rPr>
              <a:t>prevent</a:t>
            </a:r>
            <a:r>
              <a:rPr lang="en-US" sz="3000" dirty="0">
                <a:solidFill>
                  <a:schemeClr val="tx2"/>
                </a:solidFill>
                <a:latin typeface="Century Gothic" panose="020B0502020202020204" pitchFamily="34" charset="0"/>
              </a:rPr>
              <a:t> them from accessing resources, working or maintaining control of earnings, achieving self-sufficiency, and gaining </a:t>
            </a:r>
            <a:r>
              <a:rPr lang="en-US" sz="3000" b="1" dirty="0">
                <a:solidFill>
                  <a:schemeClr val="accent1"/>
                </a:solidFill>
                <a:latin typeface="Century Gothic" panose="020B0502020202020204" pitchFamily="34" charset="0"/>
              </a:rPr>
              <a:t>financial independence. </a:t>
            </a:r>
          </a:p>
        </p:txBody>
      </p:sp>
      <p:sp>
        <p:nvSpPr>
          <p:cNvPr id="6" name="TextBox 5"/>
          <p:cNvSpPr txBox="1"/>
          <p:nvPr/>
        </p:nvSpPr>
        <p:spPr>
          <a:xfrm>
            <a:off x="465001" y="6335867"/>
            <a:ext cx="6172655" cy="307777"/>
          </a:xfrm>
          <a:prstGeom prst="rect">
            <a:avLst/>
          </a:prstGeom>
          <a:noFill/>
        </p:spPr>
        <p:txBody>
          <a:bodyPr wrap="square" rtlCol="0">
            <a:spAutoFit/>
          </a:bodyPr>
          <a:lstStyle/>
          <a:p>
            <a:r>
              <a:rPr lang="en-US" sz="1400" i="1" dirty="0">
                <a:solidFill>
                  <a:schemeClr val="tx2"/>
                </a:solidFill>
                <a:latin typeface="Century Gothic" panose="020B0502020202020204" pitchFamily="34" charset="0"/>
              </a:rPr>
              <a:t>National</a:t>
            </a:r>
            <a:r>
              <a:rPr lang="en-US" sz="1400" i="1" dirty="0">
                <a:solidFill>
                  <a:schemeClr val="tx2"/>
                </a:solidFill>
              </a:rPr>
              <a:t> Coalition Against Domestic Violence</a:t>
            </a:r>
          </a:p>
        </p:txBody>
      </p:sp>
      <p:sp>
        <p:nvSpPr>
          <p:cNvPr id="7" name="Rectangle 6"/>
          <p:cNvSpPr/>
          <p:nvPr/>
        </p:nvSpPr>
        <p:spPr>
          <a:xfrm>
            <a:off x="806694" y="837484"/>
            <a:ext cx="4717958" cy="515526"/>
          </a:xfrm>
          <a:prstGeom prst="rect">
            <a:avLst/>
          </a:prstGeom>
        </p:spPr>
        <p:txBody>
          <a:bodyPr wrap="none">
            <a:spAutoFit/>
          </a:bodyPr>
          <a:lstStyle/>
          <a:p>
            <a:pPr>
              <a:lnSpc>
                <a:spcPts val="3263"/>
              </a:lnSpc>
              <a:spcAft>
                <a:spcPts val="1013"/>
              </a:spcAft>
            </a:pPr>
            <a:r>
              <a:rPr lang="en-US" sz="3500" dirty="0">
                <a:solidFill>
                  <a:schemeClr val="tx2"/>
                </a:solidFill>
                <a:latin typeface="Century Gothic" panose="020B0502020202020204" pitchFamily="34" charset="0"/>
              </a:rPr>
              <a:t>Economic Abuse is…</a:t>
            </a:r>
          </a:p>
        </p:txBody>
      </p:sp>
      <p:sp>
        <p:nvSpPr>
          <p:cNvPr id="8" name="TextBox 7"/>
          <p:cNvSpPr txBox="1"/>
          <p:nvPr/>
        </p:nvSpPr>
        <p:spPr>
          <a:xfrm>
            <a:off x="802913" y="1353012"/>
            <a:ext cx="509207" cy="2246769"/>
          </a:xfrm>
          <a:prstGeom prst="rect">
            <a:avLst/>
          </a:prstGeom>
          <a:noFill/>
        </p:spPr>
        <p:txBody>
          <a:bodyPr wrap="square" rtlCol="0">
            <a:spAutoFit/>
          </a:bodyPr>
          <a:lstStyle/>
          <a:p>
            <a:r>
              <a:rPr lang="en-US" sz="14000" dirty="0">
                <a:solidFill>
                  <a:schemeClr val="bg1">
                    <a:lumMod val="65000"/>
                  </a:schemeClr>
                </a:solidFill>
                <a:latin typeface="Lucida Bright" panose="02040602050505020304" pitchFamily="18" charset="0"/>
              </a:rPr>
              <a:t>“</a:t>
            </a:r>
          </a:p>
        </p:txBody>
      </p:sp>
      <p:sp>
        <p:nvSpPr>
          <p:cNvPr id="9" name="TextBox 8"/>
          <p:cNvSpPr txBox="1"/>
          <p:nvPr/>
        </p:nvSpPr>
        <p:spPr>
          <a:xfrm>
            <a:off x="6033184" y="4608817"/>
            <a:ext cx="1367665" cy="2400657"/>
          </a:xfrm>
          <a:prstGeom prst="rect">
            <a:avLst/>
          </a:prstGeom>
          <a:noFill/>
        </p:spPr>
        <p:txBody>
          <a:bodyPr wrap="square" rtlCol="0">
            <a:spAutoFit/>
          </a:bodyPr>
          <a:lstStyle/>
          <a:p>
            <a:r>
              <a:rPr lang="en-US" sz="15000" dirty="0">
                <a:solidFill>
                  <a:schemeClr val="bg1">
                    <a:lumMod val="65000"/>
                  </a:schemeClr>
                </a:solidFill>
                <a:latin typeface="Lucida Bright" panose="02040602050505020304" pitchFamily="18" charset="0"/>
              </a:rPr>
              <a:t>”</a:t>
            </a:r>
          </a:p>
        </p:txBody>
      </p:sp>
    </p:spTree>
    <p:extLst>
      <p:ext uri="{BB962C8B-B14F-4D97-AF65-F5344CB8AC3E}">
        <p14:creationId xmlns:p14="http://schemas.microsoft.com/office/powerpoint/2010/main" val="1363955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64999" y="1520452"/>
            <a:ext cx="6690194" cy="1492290"/>
            <a:chOff x="534112" y="1523748"/>
            <a:chExt cx="8920255" cy="1989720"/>
          </a:xfrm>
        </p:grpSpPr>
        <p:graphicFrame>
          <p:nvGraphicFramePr>
            <p:cNvPr id="28" name="Final Psych Chart 18"/>
            <p:cNvGraphicFramePr/>
            <p:nvPr>
              <p:extLst>
                <p:ext uri="{D42A27DB-BD31-4B8C-83A1-F6EECF244321}">
                  <p14:modId xmlns:p14="http://schemas.microsoft.com/office/powerpoint/2010/main" val="2543441791"/>
                </p:ext>
              </p:extLst>
            </p:nvPr>
          </p:nvGraphicFramePr>
          <p:xfrm>
            <a:off x="5224884" y="1523748"/>
            <a:ext cx="2289017" cy="1989720"/>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p:cNvSpPr txBox="1"/>
            <p:nvPr/>
          </p:nvSpPr>
          <p:spPr>
            <a:xfrm>
              <a:off x="534112" y="2177019"/>
              <a:ext cx="4495246" cy="1025921"/>
            </a:xfrm>
            <a:prstGeom prst="rect">
              <a:avLst/>
            </a:prstGeom>
            <a:noFill/>
          </p:spPr>
          <p:txBody>
            <a:bodyPr wrap="none" rtlCol="0">
              <a:spAutoFit/>
            </a:bodyPr>
            <a:lstStyle/>
            <a:p>
              <a:pPr algn="ctr"/>
              <a:r>
                <a:rPr lang="en-US" sz="4400" dirty="0">
                  <a:solidFill>
                    <a:schemeClr val="tx2"/>
                  </a:solidFill>
                  <a:effectLst>
                    <a:outerShdw blurRad="38100" dist="12700" dir="5400000" algn="t" rotWithShape="0">
                      <a:prstClr val="black">
                        <a:alpha val="40000"/>
                      </a:prstClr>
                    </a:outerShdw>
                  </a:effectLst>
                </a:rPr>
                <a:t>Psychological</a:t>
              </a:r>
            </a:p>
          </p:txBody>
        </p:sp>
        <p:sp>
          <p:nvSpPr>
            <p:cNvPr id="30" name="TextBox 29"/>
            <p:cNvSpPr txBox="1"/>
            <p:nvPr/>
          </p:nvSpPr>
          <p:spPr>
            <a:xfrm>
              <a:off x="7491864" y="2287973"/>
              <a:ext cx="1962503" cy="1025921"/>
            </a:xfrm>
            <a:prstGeom prst="rect">
              <a:avLst/>
            </a:prstGeom>
            <a:noFill/>
          </p:spPr>
          <p:txBody>
            <a:bodyPr wrap="none" rtlCol="0">
              <a:spAutoFit/>
            </a:bodyPr>
            <a:lstStyle/>
            <a:p>
              <a:pPr algn="ctr"/>
              <a:r>
                <a:rPr lang="en-US" sz="4400" dirty="0">
                  <a:solidFill>
                    <a:schemeClr val="accent1"/>
                  </a:solidFill>
                  <a:effectLst>
                    <a:outerShdw blurRad="38100" dist="12700" dir="5400000" algn="t" rotWithShape="0">
                      <a:prstClr val="black">
                        <a:alpha val="40000"/>
                      </a:prstClr>
                    </a:outerShdw>
                  </a:effectLst>
                </a:rPr>
                <a:t>100%</a:t>
              </a:r>
            </a:p>
          </p:txBody>
        </p:sp>
      </p:grpSp>
      <p:sp>
        <p:nvSpPr>
          <p:cNvPr id="39" name="TextBox 38"/>
          <p:cNvSpPr txBox="1"/>
          <p:nvPr/>
        </p:nvSpPr>
        <p:spPr>
          <a:xfrm>
            <a:off x="842365" y="6413555"/>
            <a:ext cx="4889679" cy="307777"/>
          </a:xfrm>
          <a:prstGeom prst="rect">
            <a:avLst/>
          </a:prstGeom>
          <a:noFill/>
        </p:spPr>
        <p:txBody>
          <a:bodyPr wrap="square" rtlCol="0">
            <a:spAutoFit/>
          </a:bodyPr>
          <a:lstStyle/>
          <a:p>
            <a:r>
              <a:rPr lang="en-US" sz="1400" i="1" dirty="0">
                <a:solidFill>
                  <a:schemeClr val="tx2"/>
                </a:solidFill>
              </a:rPr>
              <a:t>Adams, Sullivan, </a:t>
            </a:r>
            <a:r>
              <a:rPr lang="en-US" sz="1400" i="1" dirty="0" err="1">
                <a:solidFill>
                  <a:schemeClr val="tx2"/>
                </a:solidFill>
              </a:rPr>
              <a:t>Bybee</a:t>
            </a:r>
            <a:r>
              <a:rPr lang="en-US" sz="1400" i="1" dirty="0">
                <a:solidFill>
                  <a:schemeClr val="tx2"/>
                </a:solidFill>
              </a:rPr>
              <a:t>, &amp; </a:t>
            </a:r>
            <a:r>
              <a:rPr lang="en-US" sz="1400" i="1" dirty="0" err="1">
                <a:solidFill>
                  <a:schemeClr val="tx2"/>
                </a:solidFill>
              </a:rPr>
              <a:t>Greeson</a:t>
            </a:r>
            <a:r>
              <a:rPr lang="en-US" sz="1400" i="1" dirty="0">
                <a:solidFill>
                  <a:schemeClr val="tx2"/>
                </a:solidFill>
              </a:rPr>
              <a:t>, 2008</a:t>
            </a:r>
          </a:p>
        </p:txBody>
      </p:sp>
    </p:spTree>
    <p:extLst>
      <p:ext uri="{BB962C8B-B14F-4D97-AF65-F5344CB8AC3E}">
        <p14:creationId xmlns:p14="http://schemas.microsoft.com/office/powerpoint/2010/main" val="3781485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Presentation Scheme 02-2016">
      <a:dk1>
        <a:srgbClr val="000000"/>
      </a:dk1>
      <a:lt1>
        <a:srgbClr val="FFFFFF"/>
      </a:lt1>
      <a:dk2>
        <a:srgbClr val="323232"/>
      </a:dk2>
      <a:lt2>
        <a:srgbClr val="F2F1EB"/>
      </a:lt2>
      <a:accent1>
        <a:srgbClr val="649CBD"/>
      </a:accent1>
      <a:accent2>
        <a:srgbClr val="005572"/>
      </a:accent2>
      <a:accent3>
        <a:srgbClr val="42D6AD"/>
      </a:accent3>
      <a:accent4>
        <a:srgbClr val="ADD912"/>
      </a:accent4>
      <a:accent5>
        <a:srgbClr val="7A7A7A"/>
      </a:accent5>
      <a:accent6>
        <a:srgbClr val="C19859"/>
      </a:accent6>
      <a:hlink>
        <a:srgbClr val="6B9F25"/>
      </a:hlink>
      <a:folHlink>
        <a:srgbClr val="B26B0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Presentation Scheme 02-2016">
      <a:dk1>
        <a:srgbClr val="000000"/>
      </a:dk1>
      <a:lt1>
        <a:srgbClr val="FFFFFF"/>
      </a:lt1>
      <a:dk2>
        <a:srgbClr val="323232"/>
      </a:dk2>
      <a:lt2>
        <a:srgbClr val="F2F1EB"/>
      </a:lt2>
      <a:accent1>
        <a:srgbClr val="649CBD"/>
      </a:accent1>
      <a:accent2>
        <a:srgbClr val="005572"/>
      </a:accent2>
      <a:accent3>
        <a:srgbClr val="42D6AD"/>
      </a:accent3>
      <a:accent4>
        <a:srgbClr val="ADD912"/>
      </a:accent4>
      <a:accent5>
        <a:srgbClr val="7A7A7A"/>
      </a:accent5>
      <a:accent6>
        <a:srgbClr val="C19859"/>
      </a:accent6>
      <a:hlink>
        <a:srgbClr val="6B9F25"/>
      </a:hlink>
      <a:folHlink>
        <a:srgbClr val="B26B0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4">
    <a:dk1>
      <a:srgbClr val="145547"/>
    </a:dk1>
    <a:lt1>
      <a:sysClr val="window" lastClr="FFFFFF"/>
    </a:lt1>
    <a:dk2>
      <a:srgbClr val="144E4B"/>
    </a:dk2>
    <a:lt2>
      <a:srgbClr val="92DEDC"/>
    </a:lt2>
    <a:accent1>
      <a:srgbClr val="A2C816"/>
    </a:accent1>
    <a:accent2>
      <a:srgbClr val="468E7C"/>
    </a:accent2>
    <a:accent3>
      <a:srgbClr val="C6CF6D"/>
    </a:accent3>
    <a:accent4>
      <a:srgbClr val="7DC1EF"/>
    </a:accent4>
    <a:accent5>
      <a:srgbClr val="21449B"/>
    </a:accent5>
    <a:accent6>
      <a:srgbClr val="2EC5BE"/>
    </a:accent6>
    <a:hlink>
      <a:srgbClr val="4CC0B7"/>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Override>
</file>

<file path=ppt/theme/themeOverride2.xml><?xml version="1.0" encoding="utf-8"?>
<a:themeOverride xmlns:a="http://schemas.openxmlformats.org/drawingml/2006/main">
  <a:clrScheme name="Custom 4">
    <a:dk1>
      <a:srgbClr val="145547"/>
    </a:dk1>
    <a:lt1>
      <a:sysClr val="window" lastClr="FFFFFF"/>
    </a:lt1>
    <a:dk2>
      <a:srgbClr val="144E4B"/>
    </a:dk2>
    <a:lt2>
      <a:srgbClr val="92DEDC"/>
    </a:lt2>
    <a:accent1>
      <a:srgbClr val="A2C816"/>
    </a:accent1>
    <a:accent2>
      <a:srgbClr val="468E7C"/>
    </a:accent2>
    <a:accent3>
      <a:srgbClr val="C6CF6D"/>
    </a:accent3>
    <a:accent4>
      <a:srgbClr val="7DC1EF"/>
    </a:accent4>
    <a:accent5>
      <a:srgbClr val="21449B"/>
    </a:accent5>
    <a:accent6>
      <a:srgbClr val="2EC5BE"/>
    </a:accent6>
    <a:hlink>
      <a:srgbClr val="4CC0B7"/>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Override>
</file>

<file path=ppt/theme/themeOverride3.xml><?xml version="1.0" encoding="utf-8"?>
<a:themeOverride xmlns:a="http://schemas.openxmlformats.org/drawingml/2006/main">
  <a:clrScheme name="Custom 4">
    <a:dk1>
      <a:srgbClr val="145547"/>
    </a:dk1>
    <a:lt1>
      <a:sysClr val="window" lastClr="FFFFFF"/>
    </a:lt1>
    <a:dk2>
      <a:srgbClr val="144E4B"/>
    </a:dk2>
    <a:lt2>
      <a:srgbClr val="92DEDC"/>
    </a:lt2>
    <a:accent1>
      <a:srgbClr val="A2C816"/>
    </a:accent1>
    <a:accent2>
      <a:srgbClr val="468E7C"/>
    </a:accent2>
    <a:accent3>
      <a:srgbClr val="C6CF6D"/>
    </a:accent3>
    <a:accent4>
      <a:srgbClr val="7DC1EF"/>
    </a:accent4>
    <a:accent5>
      <a:srgbClr val="21449B"/>
    </a:accent5>
    <a:accent6>
      <a:srgbClr val="2EC5BE"/>
    </a:accent6>
    <a:hlink>
      <a:srgbClr val="4CC0B7"/>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Override>
</file>

<file path=ppt/theme/themeOverride4.xml><?xml version="1.0" encoding="utf-8"?>
<a:themeOverride xmlns:a="http://schemas.openxmlformats.org/drawingml/2006/main">
  <a:clrScheme name="Custom 4">
    <a:dk1>
      <a:srgbClr val="145547"/>
    </a:dk1>
    <a:lt1>
      <a:sysClr val="window" lastClr="FFFFFF"/>
    </a:lt1>
    <a:dk2>
      <a:srgbClr val="144E4B"/>
    </a:dk2>
    <a:lt2>
      <a:srgbClr val="92DEDC"/>
    </a:lt2>
    <a:accent1>
      <a:srgbClr val="A2C816"/>
    </a:accent1>
    <a:accent2>
      <a:srgbClr val="468E7C"/>
    </a:accent2>
    <a:accent3>
      <a:srgbClr val="C6CF6D"/>
    </a:accent3>
    <a:accent4>
      <a:srgbClr val="7DC1EF"/>
    </a:accent4>
    <a:accent5>
      <a:srgbClr val="21449B"/>
    </a:accent5>
    <a:accent6>
      <a:srgbClr val="2EC5BE"/>
    </a:accent6>
    <a:hlink>
      <a:srgbClr val="4CC0B7"/>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Override>
</file>

<file path=ppt/theme/themeOverride5.xml><?xml version="1.0" encoding="utf-8"?>
<a:themeOverride xmlns:a="http://schemas.openxmlformats.org/drawingml/2006/main">
  <a:clrScheme name="Custom 4">
    <a:dk1>
      <a:srgbClr val="145547"/>
    </a:dk1>
    <a:lt1>
      <a:sysClr val="window" lastClr="FFFFFF"/>
    </a:lt1>
    <a:dk2>
      <a:srgbClr val="144E4B"/>
    </a:dk2>
    <a:lt2>
      <a:srgbClr val="92DEDC"/>
    </a:lt2>
    <a:accent1>
      <a:srgbClr val="A2C816"/>
    </a:accent1>
    <a:accent2>
      <a:srgbClr val="468E7C"/>
    </a:accent2>
    <a:accent3>
      <a:srgbClr val="C6CF6D"/>
    </a:accent3>
    <a:accent4>
      <a:srgbClr val="7DC1EF"/>
    </a:accent4>
    <a:accent5>
      <a:srgbClr val="21449B"/>
    </a:accent5>
    <a:accent6>
      <a:srgbClr val="2EC5BE"/>
    </a:accent6>
    <a:hlink>
      <a:srgbClr val="4CC0B7"/>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Override>
</file>

<file path=docProps/app.xml><?xml version="1.0" encoding="utf-8"?>
<Properties xmlns="http://schemas.openxmlformats.org/officeDocument/2006/extended-properties" xmlns:vt="http://schemas.openxmlformats.org/officeDocument/2006/docPropsVTypes">
  <Template>TM03457475[[fn=Frame]]</Template>
  <TotalTime>3402</TotalTime>
  <Words>3451</Words>
  <Application>Microsoft Office PowerPoint</Application>
  <PresentationFormat>On-screen Show (4:3)</PresentationFormat>
  <Paragraphs>501</Paragraphs>
  <Slides>61</Slides>
  <Notes>49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61</vt:i4>
      </vt:variant>
    </vt:vector>
  </HeadingPairs>
  <TitlesOfParts>
    <vt:vector size="74" baseType="lpstr">
      <vt:lpstr>Arial</vt:lpstr>
      <vt:lpstr>Calibri</vt:lpstr>
      <vt:lpstr>Calibri Light</vt:lpstr>
      <vt:lpstr>Century Gothic</vt:lpstr>
      <vt:lpstr>Corbel</vt:lpstr>
      <vt:lpstr>Gill Sans MT</vt:lpstr>
      <vt:lpstr>Lucida Bright</vt:lpstr>
      <vt:lpstr>Sitka Heading</vt:lpstr>
      <vt:lpstr>Times New Roman</vt:lpstr>
      <vt:lpstr>Verdana</vt:lpstr>
      <vt:lpstr>Wingdings 2</vt:lpstr>
      <vt:lpstr>Frame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Research</vt:lpstr>
      <vt:lpstr>National DV Hotline Survey</vt:lpstr>
      <vt:lpstr>National DV Hotline Survey</vt:lpstr>
      <vt:lpstr>National DV Hotline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This web conference will begin soon.</dc:title>
  <dc:creator>Sara Wee</dc:creator>
  <cp:lastModifiedBy>Littwin, Angela K</cp:lastModifiedBy>
  <cp:revision>102</cp:revision>
  <dcterms:created xsi:type="dcterms:W3CDTF">2016-04-19T13:53:07Z</dcterms:created>
  <dcterms:modified xsi:type="dcterms:W3CDTF">2018-01-07T21:54:50Z</dcterms:modified>
</cp:coreProperties>
</file>