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61" r:id="rId3"/>
    <p:sldId id="260" r:id="rId4"/>
    <p:sldId id="256" r:id="rId5"/>
    <p:sldId id="264" r:id="rId6"/>
    <p:sldId id="263" r:id="rId7"/>
    <p:sldId id="266" r:id="rId8"/>
    <p:sldId id="259" r:id="rId9"/>
    <p:sldId id="265"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A3E66BF-7627-40C0-B4A3-EE2264EF7E5D}" type="datetimeFigureOut">
              <a:rPr lang="he-IL" smtClean="0"/>
              <a:pPr/>
              <a:t>ב'/טבת/תשע"ח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56BFA6A-3EE1-4A0F-95FD-CCE59BB4CC62}"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A3E66BF-7627-40C0-B4A3-EE2264EF7E5D}" type="datetimeFigureOut">
              <a:rPr lang="he-IL" smtClean="0"/>
              <a:pPr/>
              <a:t>ב'/טבת/תשע"ח</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6BFA6A-3EE1-4A0F-95FD-CCE59BB4CC6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pic>
        <p:nvPicPr>
          <p:cNvPr id="4" name="מציין מיקום תוכן 3" descr="תמונה קשורה"/>
          <p:cNvPicPr>
            <a:picLocks noGrp="1"/>
          </p:cNvPicPr>
          <p:nvPr>
            <p:ph idx="1"/>
          </p:nvPr>
        </p:nvPicPr>
        <p:blipFill>
          <a:blip r:embed="rId2" cstate="print"/>
          <a:srcRect/>
          <a:stretch>
            <a:fillRect/>
          </a:stretch>
        </p:blipFill>
        <p:spPr bwMode="auto">
          <a:xfrm>
            <a:off x="2267744" y="3356992"/>
            <a:ext cx="4464495" cy="2736304"/>
          </a:xfrm>
          <a:prstGeom prst="rect">
            <a:avLst/>
          </a:prstGeom>
          <a:noFill/>
          <a:ln w="9525">
            <a:noFill/>
            <a:miter lim="800000"/>
            <a:headEnd/>
            <a:tailEnd/>
          </a:ln>
        </p:spPr>
      </p:pic>
      <p:sp>
        <p:nvSpPr>
          <p:cNvPr id="9" name="מלבן 8"/>
          <p:cNvSpPr/>
          <p:nvPr/>
        </p:nvSpPr>
        <p:spPr>
          <a:xfrm>
            <a:off x="3059832" y="260648"/>
            <a:ext cx="4750018" cy="1323439"/>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he-IL" sz="8000" b="1" cap="none" spc="0" dirty="0" smtClean="0">
                <a:ln/>
                <a:solidFill>
                  <a:schemeClr val="accent3">
                    <a:lumMod val="50000"/>
                  </a:schemeClr>
                </a:solidFill>
                <a:effectLst/>
              </a:rPr>
              <a:t>25.3.2007</a:t>
            </a:r>
            <a:endParaRPr lang="he-IL" sz="8000" b="1" cap="none" spc="0" dirty="0">
              <a:ln/>
              <a:solidFill>
                <a:schemeClr val="accent3">
                  <a:lumMod val="50000"/>
                </a:schemeClr>
              </a:solidFill>
              <a:effectLst/>
            </a:endParaRPr>
          </a:p>
        </p:txBody>
      </p:sp>
      <p:pic>
        <p:nvPicPr>
          <p:cNvPr id="10" name="מציין מיקום תוכן 3" descr="תוצאת תמונה עבור רוח נשית"/>
          <p:cNvPicPr>
            <a:picLocks/>
          </p:cNvPicPr>
          <p:nvPr/>
        </p:nvPicPr>
        <p:blipFill>
          <a:blip r:embed="rId3" cstate="print"/>
          <a:srcRect l="57766" r="10038" b="77884"/>
          <a:stretch>
            <a:fillRect/>
          </a:stretch>
        </p:blipFill>
        <p:spPr bwMode="auto">
          <a:xfrm>
            <a:off x="6588224" y="2420888"/>
            <a:ext cx="2160240" cy="1224136"/>
          </a:xfrm>
          <a:prstGeom prst="rect">
            <a:avLst/>
          </a:prstGeom>
          <a:noFill/>
          <a:ln w="9525">
            <a:noFill/>
            <a:miter lim="800000"/>
            <a:headEnd/>
            <a:tailEnd/>
          </a:ln>
        </p:spPr>
      </p:pic>
      <p:sp>
        <p:nvSpPr>
          <p:cNvPr id="1028" name="AutoShape 4" descr="תמונה קשורה"/>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2" name="תמונה 11" descr="תמונה קשורה"/>
          <p:cNvPicPr/>
          <p:nvPr/>
        </p:nvPicPr>
        <p:blipFill>
          <a:blip r:embed="rId4" cstate="print"/>
          <a:srcRect/>
          <a:stretch>
            <a:fillRect/>
          </a:stretch>
        </p:blipFill>
        <p:spPr bwMode="auto">
          <a:xfrm>
            <a:off x="755576" y="260648"/>
            <a:ext cx="1368152" cy="136815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descr="תמונה קשורה"/>
          <p:cNvPicPr>
            <a:picLocks noGrp="1"/>
          </p:cNvPicPr>
          <p:nvPr>
            <p:ph idx="1"/>
          </p:nvPr>
        </p:nvPicPr>
        <p:blipFill>
          <a:blip r:embed="rId2" cstate="print"/>
          <a:srcRect/>
          <a:stretch>
            <a:fillRect/>
          </a:stretch>
        </p:blipFill>
        <p:spPr bwMode="auto">
          <a:xfrm>
            <a:off x="5436096" y="692696"/>
            <a:ext cx="2763391" cy="1872208"/>
          </a:xfrm>
          <a:prstGeom prst="rect">
            <a:avLst/>
          </a:prstGeom>
          <a:noFill/>
          <a:ln w="9525">
            <a:noFill/>
            <a:miter lim="800000"/>
            <a:headEnd/>
            <a:tailEnd/>
          </a:ln>
        </p:spPr>
      </p:pic>
      <p:pic>
        <p:nvPicPr>
          <p:cNvPr id="5" name="תמונה 4" descr="תמונה קשורה"/>
          <p:cNvPicPr/>
          <p:nvPr/>
        </p:nvPicPr>
        <p:blipFill>
          <a:blip r:embed="rId3" cstate="print"/>
          <a:srcRect/>
          <a:stretch>
            <a:fillRect/>
          </a:stretch>
        </p:blipFill>
        <p:spPr bwMode="auto">
          <a:xfrm>
            <a:off x="3263582" y="2558415"/>
            <a:ext cx="2616835" cy="1741170"/>
          </a:xfrm>
          <a:prstGeom prst="rect">
            <a:avLst/>
          </a:prstGeom>
          <a:noFill/>
          <a:ln w="9525">
            <a:noFill/>
            <a:miter lim="800000"/>
            <a:headEnd/>
            <a:tailEnd/>
          </a:ln>
        </p:spPr>
      </p:pic>
      <p:pic>
        <p:nvPicPr>
          <p:cNvPr id="6" name="תמונה 5" descr="תמונה קשורה"/>
          <p:cNvPicPr/>
          <p:nvPr/>
        </p:nvPicPr>
        <p:blipFill>
          <a:blip r:embed="rId4" cstate="print"/>
          <a:srcRect/>
          <a:stretch>
            <a:fillRect/>
          </a:stretch>
        </p:blipFill>
        <p:spPr bwMode="auto">
          <a:xfrm>
            <a:off x="539552" y="4005064"/>
            <a:ext cx="2952328" cy="202311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descr="תמונה קשורה"/>
          <p:cNvPicPr>
            <a:picLocks noGrp="1"/>
          </p:cNvPicPr>
          <p:nvPr>
            <p:ph idx="1"/>
          </p:nvPr>
        </p:nvPicPr>
        <p:blipFill>
          <a:blip r:embed="rId2" cstate="print"/>
          <a:srcRect/>
          <a:stretch>
            <a:fillRect/>
          </a:stretch>
        </p:blipFill>
        <p:spPr bwMode="auto">
          <a:xfrm>
            <a:off x="2123728" y="1988840"/>
            <a:ext cx="5760640" cy="324036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תמונה קשורה"/>
          <p:cNvPicPr/>
          <p:nvPr/>
        </p:nvPicPr>
        <p:blipFill>
          <a:blip r:embed="rId2" cstate="print"/>
          <a:srcRect l="49619" t="24428" r="20777" b="45038"/>
          <a:stretch>
            <a:fillRect/>
          </a:stretch>
        </p:blipFill>
        <p:spPr bwMode="auto">
          <a:xfrm>
            <a:off x="1403648" y="2636912"/>
            <a:ext cx="3528392" cy="3168352"/>
          </a:xfrm>
          <a:prstGeom prst="rect">
            <a:avLst/>
          </a:prstGeom>
          <a:ln w="228600" cap="sq" cmpd="thickThin">
            <a:solidFill>
              <a:schemeClr val="accent3">
                <a:lumMod val="75000"/>
              </a:schemeClr>
            </a:solidFill>
            <a:prstDash val="solid"/>
            <a:miter lim="800000"/>
          </a:ln>
          <a:effectLst>
            <a:innerShdw blurRad="76200">
              <a:srgbClr val="000000"/>
            </a:innerShdw>
          </a:effectLst>
        </p:spPr>
      </p:pic>
      <p:pic>
        <p:nvPicPr>
          <p:cNvPr id="5" name="תמונה 4" descr="תמונה קשורה"/>
          <p:cNvPicPr/>
          <p:nvPr/>
        </p:nvPicPr>
        <p:blipFill>
          <a:blip r:embed="rId2" cstate="print"/>
          <a:srcRect l="4704" t="31726" r="64823" b="38038"/>
          <a:stretch>
            <a:fillRect/>
          </a:stretch>
        </p:blipFill>
        <p:spPr bwMode="auto">
          <a:xfrm>
            <a:off x="4716016" y="476672"/>
            <a:ext cx="3096344" cy="2952327"/>
          </a:xfrm>
          <a:prstGeom prst="rect">
            <a:avLst/>
          </a:prstGeom>
          <a:ln w="228600" cap="sq" cmpd="thickThin">
            <a:solidFill>
              <a:schemeClr val="accent3">
                <a:lumMod val="75000"/>
              </a:schemeClr>
            </a:solidFill>
            <a:prstDash val="solid"/>
            <a:miter lim="800000"/>
          </a:ln>
          <a:effectLst>
            <a:innerShdw blurRad="76200">
              <a:srgbClr val="000000"/>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2268538" y="274638"/>
            <a:ext cx="6418262" cy="1143000"/>
          </a:xfrm>
        </p:spPr>
        <p:txBody>
          <a:bodyPr>
            <a:normAutofit fontScale="90000"/>
          </a:bodyPr>
          <a:lstStyle/>
          <a:p>
            <a:pPr eaLnBrk="1" hangingPunct="1"/>
            <a:r>
              <a:rPr lang="he-IL" sz="4000" b="1" smtClean="0">
                <a:cs typeface="David" pitchFamily="2" charset="-79"/>
              </a:rPr>
              <a:t>הפרעת לחץ פוסט טראומתית</a:t>
            </a:r>
            <a:r>
              <a:rPr lang="en-US" sz="4000" b="1" smtClean="0">
                <a:latin typeface="Comic Sans MS" pitchFamily="66" charset="0"/>
                <a:cs typeface="David" pitchFamily="2" charset="-79"/>
              </a:rPr>
              <a:t> PTSD</a:t>
            </a:r>
            <a:endParaRPr lang="he-IL" sz="4000" b="1" smtClean="0">
              <a:latin typeface="Comic Sans MS" pitchFamily="66" charset="0"/>
              <a:cs typeface="David" pitchFamily="2" charset="-79"/>
            </a:endParaRPr>
          </a:p>
        </p:txBody>
      </p:sp>
      <p:sp>
        <p:nvSpPr>
          <p:cNvPr id="16388" name="Rectangle 3"/>
          <p:cNvSpPr>
            <a:spLocks noGrp="1" noChangeArrowheads="1"/>
          </p:cNvSpPr>
          <p:nvPr>
            <p:ph type="body" idx="1"/>
          </p:nvPr>
        </p:nvSpPr>
        <p:spPr>
          <a:xfrm>
            <a:off x="1908175" y="1600200"/>
            <a:ext cx="6778625" cy="4525963"/>
          </a:xfrm>
        </p:spPr>
        <p:txBody>
          <a:bodyPr/>
          <a:lstStyle/>
          <a:p>
            <a:pPr algn="ctr" eaLnBrk="1" hangingPunct="1">
              <a:buFontTx/>
              <a:buNone/>
            </a:pPr>
            <a:r>
              <a:rPr lang="en-US" sz="2800" b="1" dirty="0" smtClean="0">
                <a:solidFill>
                  <a:schemeClr val="accent3">
                    <a:lumMod val="75000"/>
                  </a:schemeClr>
                </a:solidFill>
                <a:latin typeface="Comic Sans MS" pitchFamily="66" charset="0"/>
              </a:rPr>
              <a:t>Post Traumatic Stress Disorder</a:t>
            </a:r>
          </a:p>
          <a:p>
            <a:pPr eaLnBrk="1" hangingPunct="1">
              <a:buFontTx/>
              <a:buNone/>
            </a:pPr>
            <a:r>
              <a:rPr lang="he-IL" sz="2800" b="1" dirty="0" smtClean="0"/>
              <a:t>המודעות כוללת ארבעה מרכיבים:</a:t>
            </a:r>
          </a:p>
          <a:p>
            <a:pPr eaLnBrk="1" hangingPunct="1">
              <a:buClr>
                <a:srgbClr val="990000"/>
              </a:buClr>
              <a:buFont typeface="Wingdings" pitchFamily="2" charset="2"/>
              <a:buChar char="§"/>
            </a:pPr>
            <a:r>
              <a:rPr lang="he-IL" sz="2800" b="1" dirty="0" smtClean="0"/>
              <a:t>התנהגות</a:t>
            </a:r>
          </a:p>
          <a:p>
            <a:pPr eaLnBrk="1" hangingPunct="1">
              <a:buClr>
                <a:srgbClr val="990000"/>
              </a:buClr>
              <a:buFont typeface="Wingdings" pitchFamily="2" charset="2"/>
              <a:buChar char="§"/>
            </a:pPr>
            <a:r>
              <a:rPr lang="he-IL" sz="2800" b="1" dirty="0" smtClean="0"/>
              <a:t>רגש</a:t>
            </a:r>
          </a:p>
          <a:p>
            <a:pPr eaLnBrk="1" hangingPunct="1">
              <a:buClr>
                <a:srgbClr val="990000"/>
              </a:buClr>
              <a:buFont typeface="Wingdings" pitchFamily="2" charset="2"/>
              <a:buChar char="§"/>
            </a:pPr>
            <a:r>
              <a:rPr lang="he-IL" sz="2800" b="1" dirty="0" smtClean="0"/>
              <a:t>תחושות</a:t>
            </a:r>
          </a:p>
          <a:p>
            <a:pPr eaLnBrk="1" hangingPunct="1">
              <a:buClr>
                <a:srgbClr val="990000"/>
              </a:buClr>
              <a:buFont typeface="Wingdings" pitchFamily="2" charset="2"/>
              <a:buChar char="§"/>
            </a:pPr>
            <a:r>
              <a:rPr lang="he-IL" sz="2800" b="1" dirty="0" smtClean="0"/>
              <a:t>ידע</a:t>
            </a:r>
          </a:p>
          <a:p>
            <a:pPr eaLnBrk="1" hangingPunct="1">
              <a:buFontTx/>
              <a:buNone/>
            </a:pPr>
            <a:r>
              <a:rPr lang="he-IL" sz="2800" b="1" dirty="0" smtClean="0"/>
              <a:t>התהליך הדיסוציאטיבי מנתק אחד או יותר מהמרכיבים הללו</a:t>
            </a:r>
            <a:endParaRPr lang="en-US" sz="2800" b="1" dirty="0" smtClean="0"/>
          </a:p>
        </p:txBody>
      </p:sp>
      <p:pic>
        <p:nvPicPr>
          <p:cNvPr id="16389" name="Picture 4" descr="מתבגרים"/>
          <p:cNvPicPr>
            <a:picLocks noChangeAspect="1" noChangeArrowheads="1"/>
          </p:cNvPicPr>
          <p:nvPr/>
        </p:nvPicPr>
        <p:blipFill>
          <a:blip r:embed="rId2" cstate="print"/>
          <a:srcRect/>
          <a:stretch>
            <a:fillRect/>
          </a:stretch>
        </p:blipFill>
        <p:spPr bwMode="auto">
          <a:xfrm>
            <a:off x="0" y="0"/>
            <a:ext cx="1366838" cy="6858000"/>
          </a:xfrm>
          <a:prstGeom prst="rect">
            <a:avLst/>
          </a:prstGeom>
          <a:noFill/>
          <a:ln w="9525">
            <a:noFill/>
            <a:miter lim="800000"/>
            <a:headEnd/>
            <a:tailEnd/>
          </a:ln>
        </p:spPr>
      </p:pic>
      <p:sp>
        <p:nvSpPr>
          <p:cNvPr id="6" name="מלבן 5"/>
          <p:cNvSpPr/>
          <p:nvPr/>
        </p:nvSpPr>
        <p:spPr>
          <a:xfrm>
            <a:off x="1331640" y="5805264"/>
            <a:ext cx="7812360" cy="830997"/>
          </a:xfrm>
          <a:prstGeom prst="rect">
            <a:avLst/>
          </a:prstGeom>
        </p:spPr>
        <p:txBody>
          <a:bodyPr wrap="square">
            <a:spAutoFit/>
          </a:bodyPr>
          <a:lstStyle/>
          <a:p>
            <a:pPr algn="ctr"/>
            <a:r>
              <a:rPr lang="he-IL" sz="2400" b="1" dirty="0" smtClean="0">
                <a:solidFill>
                  <a:schemeClr val="accent3">
                    <a:lumMod val="75000"/>
                  </a:schemeClr>
                </a:solidFill>
              </a:rPr>
              <a:t>"שבר ברצף הטבעי של חיי הנפש של האדם בעקבות חשיפתו לאיום קיומי" (</a:t>
            </a:r>
            <a:r>
              <a:rPr lang="he-IL" sz="2400" b="1" dirty="0" err="1" smtClean="0">
                <a:solidFill>
                  <a:schemeClr val="accent3">
                    <a:lumMod val="75000"/>
                  </a:schemeClr>
                </a:solidFill>
              </a:rPr>
              <a:t>דסברג</a:t>
            </a:r>
            <a:r>
              <a:rPr lang="he-IL" sz="2400" b="1" dirty="0" smtClean="0">
                <a:solidFill>
                  <a:schemeClr val="accent3">
                    <a:lumMod val="75000"/>
                  </a:schemeClr>
                </a:solidFill>
              </a:rPr>
              <a:t>, 1987)</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solidFill>
                  <a:schemeClr val="accent3">
                    <a:lumMod val="75000"/>
                  </a:schemeClr>
                </a:solidFill>
                <a:cs typeface="+mn-cs"/>
              </a:rPr>
              <a:t>פער בין  מוטיבציה לשינוי אישי ומקצועי ויכולת לבין משקעי העבר ונגזרותיו.</a:t>
            </a:r>
            <a:br>
              <a:rPr lang="he-IL" b="1" dirty="0" smtClean="0">
                <a:solidFill>
                  <a:schemeClr val="accent3">
                    <a:lumMod val="75000"/>
                  </a:schemeClr>
                </a:solidFill>
                <a:cs typeface="+mn-cs"/>
              </a:rPr>
            </a:br>
            <a:endParaRPr lang="he-IL" dirty="0">
              <a:solidFill>
                <a:schemeClr val="accent3">
                  <a:lumMod val="75000"/>
                </a:schemeClr>
              </a:solidFill>
              <a:cs typeface="+mn-cs"/>
            </a:endParaRPr>
          </a:p>
        </p:txBody>
      </p:sp>
      <p:sp>
        <p:nvSpPr>
          <p:cNvPr id="3" name="מציין מיקום תוכן 2"/>
          <p:cNvSpPr>
            <a:spLocks noGrp="1"/>
          </p:cNvSpPr>
          <p:nvPr>
            <p:ph idx="1"/>
          </p:nvPr>
        </p:nvSpPr>
        <p:spPr>
          <a:xfrm>
            <a:off x="467544" y="1340768"/>
            <a:ext cx="8363272" cy="5517232"/>
          </a:xfrm>
        </p:spPr>
        <p:txBody>
          <a:bodyPr>
            <a:normAutofit fontScale="92500" lnSpcReduction="10000"/>
          </a:bodyPr>
          <a:lstStyle/>
          <a:p>
            <a:pPr>
              <a:lnSpc>
                <a:spcPct val="90000"/>
              </a:lnSpc>
            </a:pPr>
            <a:r>
              <a:rPr lang="he-IL" sz="2200" b="1" dirty="0" smtClean="0"/>
              <a:t>חוסרים:</a:t>
            </a:r>
          </a:p>
          <a:p>
            <a:pPr lvl="1">
              <a:lnSpc>
                <a:spcPct val="90000"/>
              </a:lnSpc>
            </a:pPr>
            <a:r>
              <a:rPr lang="he-IL" sz="2200" dirty="0" smtClean="0"/>
              <a:t>העדר רצף תעסוקתי  - "חורים בקריירה".</a:t>
            </a:r>
          </a:p>
          <a:p>
            <a:pPr lvl="1">
              <a:lnSpc>
                <a:spcPct val="90000"/>
              </a:lnSpc>
            </a:pPr>
            <a:r>
              <a:rPr lang="he-IL" sz="2200" dirty="0" smtClean="0"/>
              <a:t>פערים בהשכלה - בעייתיות בהכשרה.</a:t>
            </a:r>
          </a:p>
          <a:p>
            <a:pPr>
              <a:lnSpc>
                <a:spcPct val="90000"/>
              </a:lnSpc>
            </a:pPr>
            <a:r>
              <a:rPr lang="he-IL" sz="2200" b="1" dirty="0" smtClean="0"/>
              <a:t>דימוי עצמי נמוך:</a:t>
            </a:r>
          </a:p>
          <a:p>
            <a:pPr lvl="1">
              <a:lnSpc>
                <a:spcPct val="90000"/>
              </a:lnSpc>
            </a:pPr>
            <a:r>
              <a:rPr lang="he-IL" sz="2200" dirty="0" smtClean="0"/>
              <a:t>תחושת כישלון.</a:t>
            </a:r>
          </a:p>
          <a:p>
            <a:pPr lvl="1">
              <a:lnSpc>
                <a:spcPct val="90000"/>
              </a:lnSpc>
            </a:pPr>
            <a:r>
              <a:rPr lang="he-IL" sz="2200" dirty="0" smtClean="0"/>
              <a:t>ביטחון אישי נמוך.</a:t>
            </a:r>
          </a:p>
          <a:p>
            <a:pPr lvl="1">
              <a:lnSpc>
                <a:spcPct val="90000"/>
              </a:lnSpc>
            </a:pPr>
            <a:r>
              <a:rPr lang="he-IL" sz="2200" dirty="0" smtClean="0"/>
              <a:t> חוסר בטחון מקצועי - מימד של לחץ וחרדה.</a:t>
            </a:r>
          </a:p>
          <a:p>
            <a:pPr lvl="1">
              <a:lnSpc>
                <a:spcPct val="90000"/>
              </a:lnSpc>
            </a:pPr>
            <a:r>
              <a:rPr lang="he-IL" sz="2200" b="1" dirty="0" smtClean="0"/>
              <a:t>התנהגות פוסט טראומטית:</a:t>
            </a:r>
          </a:p>
          <a:p>
            <a:pPr lvl="1">
              <a:lnSpc>
                <a:spcPct val="90000"/>
              </a:lnSpc>
            </a:pPr>
            <a:r>
              <a:rPr lang="he-IL" sz="2200" dirty="0" smtClean="0"/>
              <a:t>קושי בהישרדות במקום עבודה.</a:t>
            </a:r>
          </a:p>
          <a:p>
            <a:pPr lvl="1">
              <a:lnSpc>
                <a:spcPct val="90000"/>
              </a:lnSpc>
            </a:pPr>
            <a:r>
              <a:rPr lang="he-IL" sz="2200" dirty="0" smtClean="0"/>
              <a:t>קושי ביצירת קשרים נורמטיביים.</a:t>
            </a:r>
          </a:p>
          <a:p>
            <a:pPr>
              <a:lnSpc>
                <a:spcPct val="90000"/>
              </a:lnSpc>
            </a:pPr>
            <a:r>
              <a:rPr lang="he-IL" sz="2200" b="1" dirty="0" smtClean="0"/>
              <a:t>נקודות תורפה:</a:t>
            </a:r>
          </a:p>
          <a:p>
            <a:pPr lvl="1">
              <a:lnSpc>
                <a:spcPct val="90000"/>
              </a:lnSpc>
            </a:pPr>
            <a:r>
              <a:rPr lang="he-IL" sz="2200" dirty="0" smtClean="0"/>
              <a:t>"סיפור כיסוי" - אינטרס להסתיר את האמת.</a:t>
            </a:r>
          </a:p>
          <a:p>
            <a:pPr lvl="1">
              <a:lnSpc>
                <a:spcPct val="90000"/>
              </a:lnSpc>
            </a:pPr>
            <a:r>
              <a:rPr lang="he-IL" sz="2200" dirty="0" smtClean="0"/>
              <a:t>חשש מסמכות גברית.</a:t>
            </a:r>
          </a:p>
          <a:p>
            <a:pPr lvl="1">
              <a:lnSpc>
                <a:spcPct val="90000"/>
              </a:lnSpc>
            </a:pPr>
            <a:r>
              <a:rPr lang="he-IL" sz="2200" dirty="0" smtClean="0"/>
              <a:t>הקושי במשרה מלאה.</a:t>
            </a:r>
          </a:p>
          <a:p>
            <a:pPr lvl="1">
              <a:lnSpc>
                <a:spcPct val="90000"/>
              </a:lnSpc>
            </a:pPr>
            <a:r>
              <a:rPr lang="he-IL" sz="2200" dirty="0" smtClean="0"/>
              <a:t> תכיפות בשינוי מגורים.</a:t>
            </a:r>
          </a:p>
          <a:p>
            <a:pPr lvl="1">
              <a:lnSpc>
                <a:spcPct val="90000"/>
              </a:lnSpc>
            </a:pPr>
            <a:r>
              <a:rPr lang="he-IL" sz="2200" dirty="0" smtClean="0"/>
              <a:t>קושי בהתמודדות עם שאלות פתוחות.</a:t>
            </a:r>
          </a:p>
          <a:p>
            <a:pPr lvl="1">
              <a:lnSpc>
                <a:spcPct val="90000"/>
              </a:lnSpc>
            </a:pPr>
            <a:r>
              <a:rPr lang="he-IL" sz="2200" dirty="0" smtClean="0"/>
              <a:t>קושי להבחין בין עיקר לטפל בהצגת סיפור החיים.</a:t>
            </a:r>
          </a:p>
          <a:p>
            <a:pPr lvl="1">
              <a:lnSpc>
                <a:spcPct val="90000"/>
              </a:lnSpc>
            </a:pPr>
            <a:r>
              <a:rPr lang="he-IL" sz="2200" dirty="0" smtClean="0"/>
              <a:t>העדר רשת חברתית ותעסוקתית.</a:t>
            </a:r>
          </a:p>
          <a:p>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b="1" dirty="0" smtClean="0">
                <a:solidFill>
                  <a:schemeClr val="accent3">
                    <a:lumMod val="75000"/>
                  </a:schemeClr>
                </a:solidFill>
                <a:cs typeface="+mn-cs"/>
              </a:rPr>
              <a:t>מתוך המסמך הראשון של רוח נשית...</a:t>
            </a:r>
            <a:endParaRPr lang="he-IL" sz="4000" b="1" dirty="0">
              <a:solidFill>
                <a:schemeClr val="accent3">
                  <a:lumMod val="75000"/>
                </a:schemeClr>
              </a:solidFill>
              <a:cs typeface="+mn-cs"/>
            </a:endParaRPr>
          </a:p>
        </p:txBody>
      </p:sp>
      <p:sp>
        <p:nvSpPr>
          <p:cNvPr id="3" name="מציין מיקום תוכן 2"/>
          <p:cNvSpPr>
            <a:spLocks noGrp="1"/>
          </p:cNvSpPr>
          <p:nvPr>
            <p:ph idx="1"/>
          </p:nvPr>
        </p:nvSpPr>
        <p:spPr/>
        <p:txBody>
          <a:bodyPr>
            <a:normAutofit fontScale="92500" lnSpcReduction="10000"/>
          </a:bodyPr>
          <a:lstStyle/>
          <a:p>
            <a:r>
              <a:rPr lang="he-IL" dirty="0" smtClean="0"/>
              <a:t>...... "רוח נשית" מביאה בשורה חדשה, רוח חדשה וגישה חדשנית לשילוב ולקידום נשים מוכות בחברה. אנו רואות את עצמנו כנושאות חוד החנית של מחנה הנשים ויוצאות לדרך שתוביל לשינוי בתפיסה ובשיטה שנהוגה כיום בתחום השירותים החברתיים והתאמתם לצרכים של נשים מוכות בחברה בת זמננו.</a:t>
            </a:r>
            <a:endParaRPr lang="en-US" b="1" dirty="0" smtClean="0"/>
          </a:p>
          <a:p>
            <a:r>
              <a:rPr lang="he-IL" dirty="0" smtClean="0"/>
              <a:t>מרכז "רוח נשית" שיוקם בעיר תל אביב- יפו יהיה הדגם החלוצי הראשון בישראל המצהיר, מפתח, מקדם וחותר לשינוי חברתי בתחום העצמאות הכלכלית לנשים נפגעות אלימות......"</a:t>
            </a:r>
            <a:endParaRPr lang="he-I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descr="תמונה קשורה"/>
          <p:cNvPicPr>
            <a:picLocks noGrp="1"/>
          </p:cNvPicPr>
          <p:nvPr>
            <p:ph idx="1"/>
          </p:nvPr>
        </p:nvPicPr>
        <p:blipFill>
          <a:blip r:embed="rId2" cstate="print">
            <a:duotone>
              <a:prstClr val="black"/>
              <a:schemeClr val="accent3">
                <a:tint val="45000"/>
                <a:satMod val="400000"/>
              </a:schemeClr>
            </a:duotone>
          </a:blip>
          <a:srcRect/>
          <a:stretch>
            <a:fillRect/>
          </a:stretch>
        </p:blipFill>
        <p:spPr bwMode="auto">
          <a:xfrm>
            <a:off x="1907704" y="1484784"/>
            <a:ext cx="5688632" cy="3744416"/>
          </a:xfrm>
          <a:prstGeom prst="rect">
            <a:avLst/>
          </a:prstGeom>
          <a:solidFill>
            <a:schemeClr val="accent3">
              <a:lumMod val="75000"/>
            </a:schemeClr>
          </a:solid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241</Words>
  <Application>Microsoft Office PowerPoint</Application>
  <PresentationFormat>‫הצגה על המסך (4:3)</PresentationFormat>
  <Paragraphs>32</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ערכת נושא Office</vt:lpstr>
      <vt:lpstr>שקופית 1</vt:lpstr>
      <vt:lpstr>שקופית 2</vt:lpstr>
      <vt:lpstr>שקופית 3</vt:lpstr>
      <vt:lpstr>שקופית 4</vt:lpstr>
      <vt:lpstr>הפרעת לחץ פוסט טראומתית PTSD</vt:lpstr>
      <vt:lpstr>פער בין  מוטיבציה לשינוי אישי ומקצועי ויכולת לבין משקעי העבר ונגזרותיו. </vt:lpstr>
      <vt:lpstr>מתוך המסמך הראשון של רוח נשית...</vt:lpstr>
      <vt:lpstr>שקופית 8</vt:lpstr>
      <vt:lpstr>שקופית 9</vt:lpstr>
    </vt:vector>
  </TitlesOfParts>
  <Company>XP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user</cp:lastModifiedBy>
  <cp:revision>9</cp:revision>
  <dcterms:created xsi:type="dcterms:W3CDTF">2017-12-19T07:39:28Z</dcterms:created>
  <dcterms:modified xsi:type="dcterms:W3CDTF">2017-12-20T08:54:30Z</dcterms:modified>
</cp:coreProperties>
</file>